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292" r:id="rId4"/>
    <p:sldId id="284" r:id="rId5"/>
    <p:sldId id="285" r:id="rId6"/>
    <p:sldId id="286" r:id="rId7"/>
    <p:sldId id="287" r:id="rId8"/>
    <p:sldId id="289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291" r:id="rId35"/>
    <p:sldId id="290" r:id="rId36"/>
    <p:sldId id="261" r:id="rId3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55" autoAdjust="0"/>
  </p:normalViewPr>
  <p:slideViewPr>
    <p:cSldViewPr>
      <p:cViewPr varScale="1">
        <p:scale>
          <a:sx n="86" d="100"/>
          <a:sy n="86" d="100"/>
        </p:scale>
        <p:origin x="936" y="-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ей Бережков" userId="fe3b14b048df764d" providerId="LiveId" clId="{EC601229-6FDC-4B23-A982-37E950DE7AD8}"/>
    <pc:docChg chg="undo custSel addSld delSld modSld">
      <pc:chgData name="Андрей Бережков" userId="fe3b14b048df764d" providerId="LiveId" clId="{EC601229-6FDC-4B23-A982-37E950DE7AD8}" dt="2020-04-07T19:27:38.409" v="260" actId="27636"/>
      <pc:docMkLst>
        <pc:docMk/>
      </pc:docMkLst>
      <pc:sldChg chg="modSp">
        <pc:chgData name="Андрей Бережков" userId="fe3b14b048df764d" providerId="LiveId" clId="{EC601229-6FDC-4B23-A982-37E950DE7AD8}" dt="2020-04-07T18:30:15.246" v="59" actId="20577"/>
        <pc:sldMkLst>
          <pc:docMk/>
          <pc:sldMk cId="3906239907" sldId="256"/>
        </pc:sldMkLst>
        <pc:spChg chg="mod">
          <ac:chgData name="Андрей Бережков" userId="fe3b14b048df764d" providerId="LiveId" clId="{EC601229-6FDC-4B23-A982-37E950DE7AD8}" dt="2020-04-07T18:29:52.777" v="1"/>
          <ac:spMkLst>
            <pc:docMk/>
            <pc:sldMk cId="3906239907" sldId="256"/>
            <ac:spMk id="2" creationId="{00000000-0000-0000-0000-000000000000}"/>
          </ac:spMkLst>
        </pc:spChg>
        <pc:spChg chg="mod">
          <ac:chgData name="Андрей Бережков" userId="fe3b14b048df764d" providerId="LiveId" clId="{EC601229-6FDC-4B23-A982-37E950DE7AD8}" dt="2020-04-07T18:30:15.246" v="59" actId="20577"/>
          <ac:spMkLst>
            <pc:docMk/>
            <pc:sldMk cId="3906239907" sldId="256"/>
            <ac:spMk id="3" creationId="{00000000-0000-0000-0000-000000000000}"/>
          </ac:spMkLst>
        </pc:spChg>
      </pc:sldChg>
      <pc:sldChg chg="del">
        <pc:chgData name="Андрей Бережков" userId="fe3b14b048df764d" providerId="LiveId" clId="{EC601229-6FDC-4B23-A982-37E950DE7AD8}" dt="2020-04-07T18:46:38.277" v="234" actId="47"/>
        <pc:sldMkLst>
          <pc:docMk/>
          <pc:sldMk cId="3050968963" sldId="257"/>
        </pc:sldMkLst>
      </pc:sldChg>
      <pc:sldChg chg="del">
        <pc:chgData name="Андрей Бережков" userId="fe3b14b048df764d" providerId="LiveId" clId="{EC601229-6FDC-4B23-A982-37E950DE7AD8}" dt="2020-04-07T18:46:37.907" v="233" actId="47"/>
        <pc:sldMkLst>
          <pc:docMk/>
          <pc:sldMk cId="764366623" sldId="258"/>
        </pc:sldMkLst>
      </pc:sldChg>
      <pc:sldChg chg="del">
        <pc:chgData name="Андрей Бережков" userId="fe3b14b048df764d" providerId="LiveId" clId="{EC601229-6FDC-4B23-A982-37E950DE7AD8}" dt="2020-04-07T18:46:38.719" v="235" actId="47"/>
        <pc:sldMkLst>
          <pc:docMk/>
          <pc:sldMk cId="928848231" sldId="259"/>
        </pc:sldMkLst>
      </pc:sldChg>
      <pc:sldChg chg="delSp add del">
        <pc:chgData name="Андрей Бережков" userId="fe3b14b048df764d" providerId="LiveId" clId="{EC601229-6FDC-4B23-A982-37E950DE7AD8}" dt="2020-04-07T18:46:51.227" v="258" actId="47"/>
        <pc:sldMkLst>
          <pc:docMk/>
          <pc:sldMk cId="4275918089" sldId="261"/>
        </pc:sldMkLst>
        <pc:spChg chg="del">
          <ac:chgData name="Андрей Бережков" userId="fe3b14b048df764d" providerId="LiveId" clId="{EC601229-6FDC-4B23-A982-37E950DE7AD8}" dt="2020-04-07T18:46:44.504" v="245" actId="478"/>
          <ac:spMkLst>
            <pc:docMk/>
            <pc:sldMk cId="4275918089" sldId="261"/>
            <ac:spMk id="7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46:46.650" v="247" actId="478"/>
          <ac:spMkLst>
            <pc:docMk/>
            <pc:sldMk cId="4275918089" sldId="261"/>
            <ac:spMk id="9" creationId="{00000000-0000-0000-0000-000000000000}"/>
          </ac:spMkLst>
        </pc:spChg>
        <pc:picChg chg="del">
          <ac:chgData name="Андрей Бережков" userId="fe3b14b048df764d" providerId="LiveId" clId="{EC601229-6FDC-4B23-A982-37E950DE7AD8}" dt="2020-04-07T18:46:45.018" v="246" actId="478"/>
          <ac:picMkLst>
            <pc:docMk/>
            <pc:sldMk cId="4275918089" sldId="261"/>
            <ac:picMk id="4101" creationId="{00000000-0000-0000-0000-000000000000}"/>
          </ac:picMkLst>
        </pc:picChg>
      </pc:sldChg>
      <pc:sldChg chg="modSp">
        <pc:chgData name="Андрей Бережков" userId="fe3b14b048df764d" providerId="LiveId" clId="{EC601229-6FDC-4B23-A982-37E950DE7AD8}" dt="2020-04-07T19:27:38.409" v="260" actId="27636"/>
        <pc:sldMkLst>
          <pc:docMk/>
          <pc:sldMk cId="1745481799" sldId="262"/>
        </pc:sldMkLst>
        <pc:spChg chg="mod">
          <ac:chgData name="Андрей Бережков" userId="fe3b14b048df764d" providerId="LiveId" clId="{EC601229-6FDC-4B23-A982-37E950DE7AD8}" dt="2020-04-07T19:27:38.409" v="260" actId="27636"/>
          <ac:spMkLst>
            <pc:docMk/>
            <pc:sldMk cId="1745481799" sldId="262"/>
            <ac:spMk id="3" creationId="{00000000-0000-0000-0000-000000000000}"/>
          </ac:spMkLst>
        </pc:spChg>
      </pc:sldChg>
      <pc:sldChg chg="del">
        <pc:chgData name="Андрей Бережков" userId="fe3b14b048df764d" providerId="LiveId" clId="{EC601229-6FDC-4B23-A982-37E950DE7AD8}" dt="2020-04-07T18:46:39.538" v="238" actId="47"/>
        <pc:sldMkLst>
          <pc:docMk/>
          <pc:sldMk cId="1167368341" sldId="263"/>
        </pc:sldMkLst>
      </pc:sldChg>
      <pc:sldChg chg="del">
        <pc:chgData name="Андрей Бережков" userId="fe3b14b048df764d" providerId="LiveId" clId="{EC601229-6FDC-4B23-A982-37E950DE7AD8}" dt="2020-04-07T18:46:39.729" v="239" actId="47"/>
        <pc:sldMkLst>
          <pc:docMk/>
          <pc:sldMk cId="2146071710" sldId="264"/>
        </pc:sldMkLst>
      </pc:sldChg>
      <pc:sldChg chg="del">
        <pc:chgData name="Андрей Бережков" userId="fe3b14b048df764d" providerId="LiveId" clId="{EC601229-6FDC-4B23-A982-37E950DE7AD8}" dt="2020-04-07T18:46:39.932" v="240" actId="47"/>
        <pc:sldMkLst>
          <pc:docMk/>
          <pc:sldMk cId="320337001" sldId="265"/>
        </pc:sldMkLst>
      </pc:sldChg>
      <pc:sldChg chg="del">
        <pc:chgData name="Андрей Бережков" userId="fe3b14b048df764d" providerId="LiveId" clId="{EC601229-6FDC-4B23-A982-37E950DE7AD8}" dt="2020-04-07T18:46:40.557" v="242" actId="47"/>
        <pc:sldMkLst>
          <pc:docMk/>
          <pc:sldMk cId="1208889744" sldId="266"/>
        </pc:sldMkLst>
      </pc:sldChg>
      <pc:sldChg chg="del">
        <pc:chgData name="Андрей Бережков" userId="fe3b14b048df764d" providerId="LiveId" clId="{EC601229-6FDC-4B23-A982-37E950DE7AD8}" dt="2020-04-07T18:46:40.765" v="243" actId="47"/>
        <pc:sldMkLst>
          <pc:docMk/>
          <pc:sldMk cId="4092457737" sldId="267"/>
        </pc:sldMkLst>
      </pc:sldChg>
      <pc:sldChg chg="del">
        <pc:chgData name="Андрей Бережков" userId="fe3b14b048df764d" providerId="LiveId" clId="{EC601229-6FDC-4B23-A982-37E950DE7AD8}" dt="2020-04-07T18:46:39.354" v="237" actId="47"/>
        <pc:sldMkLst>
          <pc:docMk/>
          <pc:sldMk cId="2892049537" sldId="268"/>
        </pc:sldMkLst>
      </pc:sldChg>
      <pc:sldChg chg="del">
        <pc:chgData name="Андрей Бережков" userId="fe3b14b048df764d" providerId="LiveId" clId="{EC601229-6FDC-4B23-A982-37E950DE7AD8}" dt="2020-04-07T18:46:39.101" v="236" actId="47"/>
        <pc:sldMkLst>
          <pc:docMk/>
          <pc:sldMk cId="1958966155" sldId="269"/>
        </pc:sldMkLst>
      </pc:sldChg>
      <pc:sldChg chg="del">
        <pc:chgData name="Андрей Бережков" userId="fe3b14b048df764d" providerId="LiveId" clId="{EC601229-6FDC-4B23-A982-37E950DE7AD8}" dt="2020-04-07T18:46:48.730" v="250" actId="47"/>
        <pc:sldMkLst>
          <pc:docMk/>
          <pc:sldMk cId="3050924210" sldId="270"/>
        </pc:sldMkLst>
      </pc:sldChg>
      <pc:sldChg chg="del">
        <pc:chgData name="Андрей Бережков" userId="fe3b14b048df764d" providerId="LiveId" clId="{EC601229-6FDC-4B23-A982-37E950DE7AD8}" dt="2020-04-07T18:46:48.907" v="251" actId="47"/>
        <pc:sldMkLst>
          <pc:docMk/>
          <pc:sldMk cId="1055053639" sldId="271"/>
        </pc:sldMkLst>
      </pc:sldChg>
      <pc:sldChg chg="del">
        <pc:chgData name="Андрей Бережков" userId="fe3b14b048df764d" providerId="LiveId" clId="{EC601229-6FDC-4B23-A982-37E950DE7AD8}" dt="2020-04-07T18:46:49.068" v="252" actId="47"/>
        <pc:sldMkLst>
          <pc:docMk/>
          <pc:sldMk cId="1737776515" sldId="272"/>
        </pc:sldMkLst>
      </pc:sldChg>
      <pc:sldChg chg="del">
        <pc:chgData name="Андрей Бережков" userId="fe3b14b048df764d" providerId="LiveId" clId="{EC601229-6FDC-4B23-A982-37E950DE7AD8}" dt="2020-04-07T18:46:47.469" v="248" actId="47"/>
        <pc:sldMkLst>
          <pc:docMk/>
          <pc:sldMk cId="1383205766" sldId="273"/>
        </pc:sldMkLst>
      </pc:sldChg>
      <pc:sldChg chg="del">
        <pc:chgData name="Андрей Бережков" userId="fe3b14b048df764d" providerId="LiveId" clId="{EC601229-6FDC-4B23-A982-37E950DE7AD8}" dt="2020-04-07T18:46:47.956" v="249" actId="47"/>
        <pc:sldMkLst>
          <pc:docMk/>
          <pc:sldMk cId="1001297529" sldId="274"/>
        </pc:sldMkLst>
      </pc:sldChg>
      <pc:sldChg chg="del">
        <pc:chgData name="Андрей Бережков" userId="fe3b14b048df764d" providerId="LiveId" clId="{EC601229-6FDC-4B23-A982-37E950DE7AD8}" dt="2020-04-07T18:46:40.367" v="241" actId="47"/>
        <pc:sldMkLst>
          <pc:docMk/>
          <pc:sldMk cId="2685782675" sldId="275"/>
        </pc:sldMkLst>
      </pc:sldChg>
      <pc:sldChg chg="modSp del">
        <pc:chgData name="Андрей Бережков" userId="fe3b14b048df764d" providerId="LiveId" clId="{EC601229-6FDC-4B23-A982-37E950DE7AD8}" dt="2020-04-07T18:40:17.776" v="182" actId="47"/>
        <pc:sldMkLst>
          <pc:docMk/>
          <pc:sldMk cId="3329620833" sldId="276"/>
        </pc:sldMkLst>
        <pc:spChg chg="mod">
          <ac:chgData name="Андрей Бережков" userId="fe3b14b048df764d" providerId="LiveId" clId="{EC601229-6FDC-4B23-A982-37E950DE7AD8}" dt="2020-04-07T18:32:44.707" v="132" actId="20577"/>
          <ac:spMkLst>
            <pc:docMk/>
            <pc:sldMk cId="3329620833" sldId="276"/>
            <ac:spMk id="5" creationId="{00000000-0000-0000-0000-000000000000}"/>
          </ac:spMkLst>
        </pc:spChg>
      </pc:sldChg>
      <pc:sldChg chg="del">
        <pc:chgData name="Андрей Бережков" userId="fe3b14b048df764d" providerId="LiveId" clId="{EC601229-6FDC-4B23-A982-37E950DE7AD8}" dt="2020-04-07T18:46:41.290" v="244" actId="47"/>
        <pc:sldMkLst>
          <pc:docMk/>
          <pc:sldMk cId="1755393045" sldId="277"/>
        </pc:sldMkLst>
      </pc:sldChg>
      <pc:sldChg chg="del">
        <pc:chgData name="Андрей Бережков" userId="fe3b14b048df764d" providerId="LiveId" clId="{EC601229-6FDC-4B23-A982-37E950DE7AD8}" dt="2020-04-07T18:46:36.987" v="232" actId="47"/>
        <pc:sldMkLst>
          <pc:docMk/>
          <pc:sldMk cId="3310842838" sldId="279"/>
        </pc:sldMkLst>
      </pc:sldChg>
      <pc:sldChg chg="addSp delSp modSp add del modNotesTx">
        <pc:chgData name="Андрей Бережков" userId="fe3b14b048df764d" providerId="LiveId" clId="{EC601229-6FDC-4B23-A982-37E950DE7AD8}" dt="2020-04-07T18:46:50.919" v="257" actId="47"/>
        <pc:sldMkLst>
          <pc:docMk/>
          <pc:sldMk cId="1786069295" sldId="280"/>
        </pc:sldMkLst>
        <pc:spChg chg="del">
          <ac:chgData name="Андрей Бережков" userId="fe3b14b048df764d" providerId="LiveId" clId="{EC601229-6FDC-4B23-A982-37E950DE7AD8}" dt="2020-04-07T18:40:22.612" v="184" actId="478"/>
          <ac:spMkLst>
            <pc:docMk/>
            <pc:sldMk cId="1786069295" sldId="280"/>
            <ac:spMk id="2" creationId="{00000000-0000-0000-0000-000000000000}"/>
          </ac:spMkLst>
        </pc:spChg>
        <pc:spChg chg="add mod">
          <ac:chgData name="Андрей Бережков" userId="fe3b14b048df764d" providerId="LiveId" clId="{EC601229-6FDC-4B23-A982-37E950DE7AD8}" dt="2020-04-07T18:45:43.751" v="211"/>
          <ac:spMkLst>
            <pc:docMk/>
            <pc:sldMk cId="1786069295" sldId="280"/>
            <ac:spMk id="3" creationId="{8525EE34-CB7E-44B5-8141-0E30FCF29310}"/>
          </ac:spMkLst>
        </pc:spChg>
        <pc:spChg chg="mod">
          <ac:chgData name="Андрей Бережков" userId="fe3b14b048df764d" providerId="LiveId" clId="{EC601229-6FDC-4B23-A982-37E950DE7AD8}" dt="2020-04-07T18:46:09.373" v="230" actId="20577"/>
          <ac:spMkLst>
            <pc:docMk/>
            <pc:sldMk cId="1786069295" sldId="280"/>
            <ac:spMk id="5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40:22.612" v="184" actId="478"/>
          <ac:spMkLst>
            <pc:docMk/>
            <pc:sldMk cId="1786069295" sldId="280"/>
            <ac:spMk id="11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40:22.612" v="184" actId="478"/>
          <ac:spMkLst>
            <pc:docMk/>
            <pc:sldMk cId="1786069295" sldId="280"/>
            <ac:spMk id="12" creationId="{00000000-0000-0000-0000-000000000000}"/>
          </ac:spMkLst>
        </pc:spChg>
        <pc:picChg chg="del">
          <ac:chgData name="Андрей Бережков" userId="fe3b14b048df764d" providerId="LiveId" clId="{EC601229-6FDC-4B23-A982-37E950DE7AD8}" dt="2020-04-07T18:40:21.259" v="183" actId="478"/>
          <ac:picMkLst>
            <pc:docMk/>
            <pc:sldMk cId="1786069295" sldId="280"/>
            <ac:picMk id="1026" creationId="{00000000-0000-0000-0000-000000000000}"/>
          </ac:picMkLst>
        </pc:picChg>
        <pc:picChg chg="del">
          <ac:chgData name="Андрей Бережков" userId="fe3b14b048df764d" providerId="LiveId" clId="{EC601229-6FDC-4B23-A982-37E950DE7AD8}" dt="2020-04-07T18:40:22.612" v="184" actId="478"/>
          <ac:picMkLst>
            <pc:docMk/>
            <pc:sldMk cId="1786069295" sldId="280"/>
            <ac:picMk id="1028" creationId="{00000000-0000-0000-0000-000000000000}"/>
          </ac:picMkLst>
        </pc:picChg>
        <pc:picChg chg="del">
          <ac:chgData name="Андрей Бережков" userId="fe3b14b048df764d" providerId="LiveId" clId="{EC601229-6FDC-4B23-A982-37E950DE7AD8}" dt="2020-04-07T18:40:22.612" v="184" actId="478"/>
          <ac:picMkLst>
            <pc:docMk/>
            <pc:sldMk cId="1786069295" sldId="280"/>
            <ac:picMk id="1030" creationId="{00000000-0000-0000-0000-000000000000}"/>
          </ac:picMkLst>
        </pc:picChg>
        <pc:picChg chg="del">
          <ac:chgData name="Андрей Бережков" userId="fe3b14b048df764d" providerId="LiveId" clId="{EC601229-6FDC-4B23-A982-37E950DE7AD8}" dt="2020-04-07T18:40:22.612" v="184" actId="478"/>
          <ac:picMkLst>
            <pc:docMk/>
            <pc:sldMk cId="1786069295" sldId="280"/>
            <ac:picMk id="1032" creationId="{00000000-0000-0000-0000-000000000000}"/>
          </ac:picMkLst>
        </pc:picChg>
      </pc:sldChg>
      <pc:sldChg chg="del">
        <pc:chgData name="Андрей Бережков" userId="fe3b14b048df764d" providerId="LiveId" clId="{EC601229-6FDC-4B23-A982-37E950DE7AD8}" dt="2020-04-07T18:46:49.227" v="253" actId="47"/>
        <pc:sldMkLst>
          <pc:docMk/>
          <pc:sldMk cId="3218576429" sldId="281"/>
        </pc:sldMkLst>
      </pc:sldChg>
      <pc:sldChg chg="del">
        <pc:chgData name="Андрей Бережков" userId="fe3b14b048df764d" providerId="LiveId" clId="{EC601229-6FDC-4B23-A982-37E950DE7AD8}" dt="2020-04-07T18:46:49.372" v="254" actId="47"/>
        <pc:sldMkLst>
          <pc:docMk/>
          <pc:sldMk cId="2883397588" sldId="282"/>
        </pc:sldMkLst>
      </pc:sldChg>
      <pc:sldChg chg="addSp delSp modSp add">
        <pc:chgData name="Андрей Бережков" userId="fe3b14b048df764d" providerId="LiveId" clId="{EC601229-6FDC-4B23-A982-37E950DE7AD8}" dt="2020-04-07T18:39:30.341" v="181" actId="1076"/>
        <pc:sldMkLst>
          <pc:docMk/>
          <pc:sldMk cId="4126424526" sldId="283"/>
        </pc:sldMkLst>
        <pc:spChg chg="mod">
          <ac:chgData name="Андрей Бережков" userId="fe3b14b048df764d" providerId="LiveId" clId="{EC601229-6FDC-4B23-A982-37E950DE7AD8}" dt="2020-04-07T18:39:30.341" v="181" actId="1076"/>
          <ac:spMkLst>
            <pc:docMk/>
            <pc:sldMk cId="4126424526" sldId="283"/>
            <ac:spMk id="2" creationId="{00000000-0000-0000-0000-000000000000}"/>
          </ac:spMkLst>
        </pc:spChg>
        <pc:spChg chg="del">
          <ac:chgData name="Андрей Бережков" userId="fe3b14b048df764d" providerId="LiveId" clId="{EC601229-6FDC-4B23-A982-37E950DE7AD8}" dt="2020-04-07T18:38:28.915" v="148" actId="478"/>
          <ac:spMkLst>
            <pc:docMk/>
            <pc:sldMk cId="4126424526" sldId="283"/>
            <ac:spMk id="3" creationId="{00000000-0000-0000-0000-000000000000}"/>
          </ac:spMkLst>
        </pc:spChg>
        <pc:spChg chg="add del mod">
          <ac:chgData name="Андрей Бережков" userId="fe3b14b048df764d" providerId="LiveId" clId="{EC601229-6FDC-4B23-A982-37E950DE7AD8}" dt="2020-04-07T18:38:30.811" v="149" actId="478"/>
          <ac:spMkLst>
            <pc:docMk/>
            <pc:sldMk cId="4126424526" sldId="283"/>
            <ac:spMk id="5" creationId="{F8DDA975-48C5-4265-B907-A669001E3B1E}"/>
          </ac:spMkLst>
        </pc:spChg>
        <pc:picChg chg="add mod">
          <ac:chgData name="Андрей Бережков" userId="fe3b14b048df764d" providerId="LiveId" clId="{EC601229-6FDC-4B23-A982-37E950DE7AD8}" dt="2020-04-07T18:39:27.243" v="180" actId="1076"/>
          <ac:picMkLst>
            <pc:docMk/>
            <pc:sldMk cId="4126424526" sldId="283"/>
            <ac:picMk id="7" creationId="{FE156920-1D1E-445F-AD8E-44A33CC58A4C}"/>
          </ac:picMkLst>
        </pc:picChg>
      </pc:sldChg>
    </pc:docChg>
  </pc:docChgLst>
  <pc:docChgLst>
    <pc:chgData name="Андрей Бережков" userId="fe3b14b048df764d" providerId="LiveId" clId="{73B8D6D5-02DF-4E8F-9FD8-61EE98D4873F}"/>
    <pc:docChg chg="undo custSel addSld delSld modSld sldOrd modMainMaster">
      <pc:chgData name="Андрей Бережков" userId="fe3b14b048df764d" providerId="LiveId" clId="{73B8D6D5-02DF-4E8F-9FD8-61EE98D4873F}" dt="2020-06-01T18:02:46.131" v="603" actId="404"/>
      <pc:docMkLst>
        <pc:docMk/>
      </pc:docMkLst>
      <pc:sldChg chg="modSp mod">
        <pc:chgData name="Андрей Бережков" userId="fe3b14b048df764d" providerId="LiveId" clId="{73B8D6D5-02DF-4E8F-9FD8-61EE98D4873F}" dt="2020-06-01T17:59:33.173" v="591" actId="20577"/>
        <pc:sldMkLst>
          <pc:docMk/>
          <pc:sldMk cId="3906239907" sldId="256"/>
        </pc:sldMkLst>
        <pc:spChg chg="mod">
          <ac:chgData name="Андрей Бережков" userId="fe3b14b048df764d" providerId="LiveId" clId="{73B8D6D5-02DF-4E8F-9FD8-61EE98D4873F}" dt="2020-06-01T17:59:33.173" v="591" actId="20577"/>
          <ac:spMkLst>
            <pc:docMk/>
            <pc:sldMk cId="3906239907" sldId="256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45:59.130" v="108" actId="20577"/>
          <ac:spMkLst>
            <pc:docMk/>
            <pc:sldMk cId="3906239907" sldId="256"/>
            <ac:spMk id="3" creationId="{00000000-0000-0000-0000-000000000000}"/>
          </ac:spMkLst>
        </pc:spChg>
      </pc:sldChg>
      <pc:sldChg chg="addSp delSp">
        <pc:chgData name="Андрей Бережков" userId="fe3b14b048df764d" providerId="LiveId" clId="{73B8D6D5-02DF-4E8F-9FD8-61EE98D4873F}" dt="2020-06-01T17:59:15.973" v="585"/>
        <pc:sldMkLst>
          <pc:docMk/>
          <pc:sldMk cId="4275918089" sldId="261"/>
        </pc:sldMkLst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4275918089" sldId="261"/>
            <ac:spMk id="7" creationId="{39473B23-3EE0-4F19-9B2A-CE6F9106272A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4275918089" sldId="261"/>
            <ac:spMk id="8" creationId="{D7523F52-A723-475D-A28A-64E46E8928F0}"/>
          </ac:spMkLst>
        </pc:spChg>
      </pc:sldChg>
      <pc:sldChg chg="addSp delSp modSp mod">
        <pc:chgData name="Андрей Бережков" userId="fe3b14b048df764d" providerId="LiveId" clId="{73B8D6D5-02DF-4E8F-9FD8-61EE98D4873F}" dt="2020-06-01T17:59:15.973" v="585"/>
        <pc:sldMkLst>
          <pc:docMk/>
          <pc:sldMk cId="1745481799" sldId="262"/>
        </pc:sldMkLst>
        <pc:spChg chg="mod">
          <ac:chgData name="Андрей Бережков" userId="fe3b14b048df764d" providerId="LiveId" clId="{73B8D6D5-02DF-4E8F-9FD8-61EE98D4873F}" dt="2020-06-01T17:56:38.134" v="556" actId="20577"/>
          <ac:spMkLst>
            <pc:docMk/>
            <pc:sldMk cId="1745481799" sldId="262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58:42.662" v="573"/>
          <ac:spMkLst>
            <pc:docMk/>
            <pc:sldMk cId="1745481799" sldId="262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745481799" sldId="262"/>
            <ac:spMk id="4" creationId="{8C0C65F6-6DEF-44A5-A817-B75FECEECE4F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745481799" sldId="262"/>
            <ac:spMk id="5" creationId="{9543968B-529A-4C9B-8334-DF56EDCF8B9C}"/>
          </ac:spMkLst>
        </pc:spChg>
        <pc:spChg chg="mod">
          <ac:chgData name="Андрей Бережков" userId="fe3b14b048df764d" providerId="LiveId" clId="{73B8D6D5-02DF-4E8F-9FD8-61EE98D4873F}" dt="2020-06-01T17:59:13.384" v="581" actId="2711"/>
          <ac:spMkLst>
            <pc:docMk/>
            <pc:sldMk cId="1745481799" sldId="262"/>
            <ac:spMk id="6" creationId="{00000000-0000-0000-0000-000000000000}"/>
          </ac:spMkLst>
        </pc:spChg>
      </pc:sldChg>
      <pc:sldChg chg="del">
        <pc:chgData name="Андрей Бережков" userId="fe3b14b048df764d" providerId="LiveId" clId="{73B8D6D5-02DF-4E8F-9FD8-61EE98D4873F}" dt="2020-06-01T17:46:21.064" v="123" actId="47"/>
        <pc:sldMkLst>
          <pc:docMk/>
          <pc:sldMk cId="1786069295" sldId="280"/>
        </pc:sldMkLst>
      </pc:sldChg>
      <pc:sldChg chg="del">
        <pc:chgData name="Андрей Бережков" userId="fe3b14b048df764d" providerId="LiveId" clId="{73B8D6D5-02DF-4E8F-9FD8-61EE98D4873F}" dt="2020-06-01T17:46:21.064" v="123" actId="47"/>
        <pc:sldMkLst>
          <pc:docMk/>
          <pc:sldMk cId="4126424526" sldId="283"/>
        </pc:sldMkLst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333372601" sldId="284"/>
        </pc:sldMkLst>
        <pc:spChg chg="mod">
          <ac:chgData name="Андрей Бережков" userId="fe3b14b048df764d" providerId="LiveId" clId="{73B8D6D5-02DF-4E8F-9FD8-61EE98D4873F}" dt="2020-06-01T17:47:39.108" v="217" actId="20577"/>
          <ac:spMkLst>
            <pc:docMk/>
            <pc:sldMk cId="333372601" sldId="284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47:26.006" v="209" actId="20577"/>
          <ac:spMkLst>
            <pc:docMk/>
            <pc:sldMk cId="333372601" sldId="284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333372601" sldId="284"/>
            <ac:spMk id="4" creationId="{21B7A173-E94B-4A83-A015-E54A74375B2E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333372601" sldId="284"/>
            <ac:spMk id="5" creationId="{128093A0-F42B-4611-A6C2-379E5EDB528E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539378982" sldId="285"/>
        </pc:sldMkLst>
        <pc:spChg chg="mod">
          <ac:chgData name="Андрей Бережков" userId="fe3b14b048df764d" providerId="LiveId" clId="{73B8D6D5-02DF-4E8F-9FD8-61EE98D4873F}" dt="2020-06-01T17:47:54.695" v="234" actId="20577"/>
          <ac:spMkLst>
            <pc:docMk/>
            <pc:sldMk cId="539378982" sldId="285"/>
            <ac:spMk id="2" creationId="{00000000-0000-0000-0000-000000000000}"/>
          </ac:spMkLst>
        </pc:spChg>
        <pc:spChg chg="del mod">
          <ac:chgData name="Андрей Бережков" userId="fe3b14b048df764d" providerId="LiveId" clId="{73B8D6D5-02DF-4E8F-9FD8-61EE98D4873F}" dt="2020-06-01T17:48:07.007" v="236" actId="3680"/>
          <ac:spMkLst>
            <pc:docMk/>
            <pc:sldMk cId="539378982" sldId="285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539378982" sldId="285"/>
            <ac:spMk id="7" creationId="{8FC8CDD2-41BC-4797-8B3A-E4BA280F851C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539378982" sldId="285"/>
            <ac:spMk id="8" creationId="{E2241F46-EEF3-4DD0-B02B-23382D70B34C}"/>
          </ac:spMkLst>
        </pc:spChg>
        <pc:graphicFrameChg chg="add mod ord modGraphic">
          <ac:chgData name="Андрей Бережков" userId="fe3b14b048df764d" providerId="LiveId" clId="{73B8D6D5-02DF-4E8F-9FD8-61EE98D4873F}" dt="2020-06-01T17:48:40.155" v="307" actId="20577"/>
          <ac:graphicFrameMkLst>
            <pc:docMk/>
            <pc:sldMk cId="539378982" sldId="285"/>
            <ac:graphicFrameMk id="4" creationId="{F53046BF-9CFD-41C2-9C74-21A18CF9046A}"/>
          </ac:graphicFrameMkLst>
        </pc:graphicFrameChg>
      </pc:sldChg>
      <pc:sldChg chg="addSp delSp modSp add mod ord">
        <pc:chgData name="Андрей Бережков" userId="fe3b14b048df764d" providerId="LiveId" clId="{73B8D6D5-02DF-4E8F-9FD8-61EE98D4873F}" dt="2020-06-01T17:59:15.973" v="585"/>
        <pc:sldMkLst>
          <pc:docMk/>
          <pc:sldMk cId="1559349601" sldId="286"/>
        </pc:sldMkLst>
        <pc:spChg chg="mod">
          <ac:chgData name="Андрей Бережков" userId="fe3b14b048df764d" providerId="LiveId" clId="{73B8D6D5-02DF-4E8F-9FD8-61EE98D4873F}" dt="2020-06-01T17:49:03.455" v="348" actId="313"/>
          <ac:spMkLst>
            <pc:docMk/>
            <pc:sldMk cId="1559349601" sldId="286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49:08.100" v="351" actId="5793"/>
          <ac:spMkLst>
            <pc:docMk/>
            <pc:sldMk cId="1559349601" sldId="286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559349601" sldId="286"/>
            <ac:spMk id="4" creationId="{B535F008-1209-4712-A444-F060A13B5730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559349601" sldId="286"/>
            <ac:spMk id="5" creationId="{CE114681-FDDB-4E6E-AE07-14044F9EECF8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8:00:19.276" v="592" actId="207"/>
        <pc:sldMkLst>
          <pc:docMk/>
          <pc:sldMk cId="1004714686" sldId="287"/>
        </pc:sldMkLst>
        <pc:spChg chg="mod">
          <ac:chgData name="Андрей Бережков" userId="fe3b14b048df764d" providerId="LiveId" clId="{73B8D6D5-02DF-4E8F-9FD8-61EE98D4873F}" dt="2020-06-01T17:49:12.110" v="353" actId="20577"/>
          <ac:spMkLst>
            <pc:docMk/>
            <pc:sldMk cId="1004714686" sldId="287"/>
            <ac:spMk id="2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004714686" sldId="287"/>
            <ac:spMk id="4" creationId="{37E9598F-63A4-4636-A160-4996B9CF112E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004714686" sldId="287"/>
            <ac:spMk id="5" creationId="{2BE8F5BD-161A-42D7-8231-7E88394418A7}"/>
          </ac:spMkLst>
        </pc:spChg>
        <pc:spChg chg="mod">
          <ac:chgData name="Андрей Бережков" userId="fe3b14b048df764d" providerId="LiveId" clId="{73B8D6D5-02DF-4E8F-9FD8-61EE98D4873F}" dt="2020-06-01T18:00:19.276" v="592" actId="207"/>
          <ac:spMkLst>
            <pc:docMk/>
            <pc:sldMk cId="1004714686" sldId="287"/>
            <ac:spMk id="6" creationId="{00000000-0000-0000-0000-000000000000}"/>
          </ac:spMkLst>
        </pc:spChg>
      </pc:sldChg>
      <pc:sldChg chg="new del">
        <pc:chgData name="Андрей Бережков" userId="fe3b14b048df764d" providerId="LiveId" clId="{73B8D6D5-02DF-4E8F-9FD8-61EE98D4873F}" dt="2020-06-01T17:49:33.647" v="357" actId="47"/>
        <pc:sldMkLst>
          <pc:docMk/>
          <pc:sldMk cId="4094893847" sldId="288"/>
        </pc:sldMkLst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4084389333" sldId="289"/>
        </pc:sldMkLst>
        <pc:spChg chg="mod">
          <ac:chgData name="Андрей Бережков" userId="fe3b14b048df764d" providerId="LiveId" clId="{73B8D6D5-02DF-4E8F-9FD8-61EE98D4873F}" dt="2020-06-01T17:49:28.887" v="356" actId="20577"/>
          <ac:spMkLst>
            <pc:docMk/>
            <pc:sldMk cId="4084389333" sldId="289"/>
            <ac:spMk id="2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4084389333" sldId="289"/>
            <ac:spMk id="4" creationId="{56E1E95D-3AE3-4AC5-B0B8-B7F4EA5678C8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4084389333" sldId="289"/>
            <ac:spMk id="5" creationId="{47B4E46A-7B29-4D68-BB2E-E5134765C7C6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1024822988" sldId="290"/>
        </pc:sldMkLst>
        <pc:spChg chg="mod">
          <ac:chgData name="Андрей Бережков" userId="fe3b14b048df764d" providerId="LiveId" clId="{73B8D6D5-02DF-4E8F-9FD8-61EE98D4873F}" dt="2020-06-01T17:49:44.726" v="382" actId="20577"/>
          <ac:spMkLst>
            <pc:docMk/>
            <pc:sldMk cId="1024822988" sldId="290"/>
            <ac:spMk id="2" creationId="{00000000-0000-0000-0000-000000000000}"/>
          </ac:spMkLst>
        </pc:spChg>
        <pc:spChg chg="mod">
          <ac:chgData name="Андрей Бережков" userId="fe3b14b048df764d" providerId="LiveId" clId="{73B8D6D5-02DF-4E8F-9FD8-61EE98D4873F}" dt="2020-06-01T17:50:42.721" v="542" actId="20577"/>
          <ac:spMkLst>
            <pc:docMk/>
            <pc:sldMk cId="1024822988" sldId="290"/>
            <ac:spMk id="3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1024822988" sldId="290"/>
            <ac:spMk id="4" creationId="{CDC05666-EEB2-4558-9E37-F6749CE21655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1024822988" sldId="290"/>
            <ac:spMk id="5" creationId="{CCE3E213-8FB3-4ABA-9AB2-5E2B5A1755B1}"/>
          </ac:spMkLst>
        </pc:spChg>
      </pc:sldChg>
      <pc:sldChg chg="addSp delSp modSp add mod">
        <pc:chgData name="Андрей Бережков" userId="fe3b14b048df764d" providerId="LiveId" clId="{73B8D6D5-02DF-4E8F-9FD8-61EE98D4873F}" dt="2020-06-01T17:59:15.973" v="585"/>
        <pc:sldMkLst>
          <pc:docMk/>
          <pc:sldMk cId="3899515167" sldId="291"/>
        </pc:sldMkLst>
        <pc:spChg chg="mod">
          <ac:chgData name="Андрей Бережков" userId="fe3b14b048df764d" providerId="LiveId" clId="{73B8D6D5-02DF-4E8F-9FD8-61EE98D4873F}" dt="2020-06-01T17:50:52.724" v="553" actId="20577"/>
          <ac:spMkLst>
            <pc:docMk/>
            <pc:sldMk cId="3899515167" sldId="291"/>
            <ac:spMk id="2" creationId="{00000000-0000-0000-0000-000000000000}"/>
          </ac:spMkLst>
        </pc:spChg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3899515167" sldId="291"/>
            <ac:spMk id="4" creationId="{2E809D9F-AA38-45D7-87C7-3707BE2A1FD8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3899515167" sldId="291"/>
            <ac:spMk id="5" creationId="{889479D7-C7D2-4578-8C91-FC8681A936DD}"/>
          </ac:spMkLst>
        </pc:spChg>
      </pc:sldChg>
      <pc:sldChg chg="addSp delSp add">
        <pc:chgData name="Андрей Бережков" userId="fe3b14b048df764d" providerId="LiveId" clId="{73B8D6D5-02DF-4E8F-9FD8-61EE98D4873F}" dt="2020-06-01T17:59:15.973" v="585"/>
        <pc:sldMkLst>
          <pc:docMk/>
          <pc:sldMk cId="3259588135" sldId="292"/>
        </pc:sldMkLst>
        <pc:spChg chg="add del">
          <ac:chgData name="Андрей Бережков" userId="fe3b14b048df764d" providerId="LiveId" clId="{73B8D6D5-02DF-4E8F-9FD8-61EE98D4873F}" dt="2020-06-01T17:59:15.973" v="585"/>
          <ac:spMkLst>
            <pc:docMk/>
            <pc:sldMk cId="3259588135" sldId="292"/>
            <ac:spMk id="4" creationId="{BBF083B9-F1E1-4DAA-B4B5-0E92DD432E38}"/>
          </ac:spMkLst>
        </pc:spChg>
        <pc:spChg chg="add del">
          <ac:chgData name="Андрей Бережков" userId="fe3b14b048df764d" providerId="LiveId" clId="{73B8D6D5-02DF-4E8F-9FD8-61EE98D4873F}" dt="2020-06-01T17:59:14.718" v="583"/>
          <ac:spMkLst>
            <pc:docMk/>
            <pc:sldMk cId="3259588135" sldId="292"/>
            <ac:spMk id="5" creationId="{78D95A73-229A-492A-984E-9364C2BBD518}"/>
          </ac:spMkLst>
        </pc:spChg>
      </pc:sldChg>
      <pc:sldMasterChg chg="modSldLayout">
        <pc:chgData name="Андрей Бережков" userId="fe3b14b048df764d" providerId="LiveId" clId="{73B8D6D5-02DF-4E8F-9FD8-61EE98D4873F}" dt="2020-06-01T18:02:46.131" v="603" actId="404"/>
        <pc:sldMasterMkLst>
          <pc:docMk/>
          <pc:sldMasterMk cId="2838193565" sldId="2147483648"/>
        </pc:sldMasterMkLst>
        <pc:sldLayoutChg chg="modSp">
          <pc:chgData name="Андрей Бережков" userId="fe3b14b048df764d" providerId="LiveId" clId="{73B8D6D5-02DF-4E8F-9FD8-61EE98D4873F}" dt="2020-06-01T18:02:46.131" v="603" actId="404"/>
          <pc:sldLayoutMkLst>
            <pc:docMk/>
            <pc:sldMasterMk cId="2838193565" sldId="2147483648"/>
            <pc:sldLayoutMk cId="3412616101" sldId="2147483650"/>
          </pc:sldLayoutMkLst>
          <pc:spChg chg="mod">
            <ac:chgData name="Андрей Бережков" userId="fe3b14b048df764d" providerId="LiveId" clId="{73B8D6D5-02DF-4E8F-9FD8-61EE98D4873F}" dt="2020-06-01T18:02:46.131" v="603" actId="404"/>
            <ac:spMkLst>
              <pc:docMk/>
              <pc:sldMasterMk cId="2838193565" sldId="2147483648"/>
              <pc:sldLayoutMk cId="3412616101" sldId="2147483650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B092E-6BA4-4C38-99CD-628E163448C7}" type="datetimeFigureOut">
              <a:rPr lang="ru-RU" smtClean="0"/>
              <a:t>20.06.2020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0A077-D4E0-449F-B0B9-032EDA890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09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0A077-D4E0-449F-B0B9-032EDA890F0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24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Основой для отбора аналогов служат:</a:t>
            </a:r>
          </a:p>
          <a:p>
            <a:r>
              <a:rPr lang="ru-RU" dirty="0"/>
              <a:t>1) техническое задание;</a:t>
            </a:r>
          </a:p>
          <a:p>
            <a:r>
              <a:rPr lang="ru-RU" dirty="0"/>
              <a:t>2) требования заказчика;</a:t>
            </a:r>
          </a:p>
          <a:p>
            <a:r>
              <a:rPr lang="ru-RU" dirty="0"/>
              <a:t>3) требования к информационному ресурсу, выявленные на этапе</a:t>
            </a:r>
          </a:p>
          <a:p>
            <a:r>
              <a:rPr lang="ru-RU" dirty="0"/>
              <a:t>анализа литературы.</a:t>
            </a:r>
          </a:p>
          <a:p>
            <a:r>
              <a:rPr lang="ru-RU" dirty="0"/>
              <a:t>Ищем аналогии (без затрагивания контента): по способам</a:t>
            </a:r>
          </a:p>
          <a:p>
            <a:r>
              <a:rPr lang="ru-RU" dirty="0"/>
              <a:t>реализации; либо конкретный продукт, средство реализации, язык</a:t>
            </a:r>
          </a:p>
          <a:p>
            <a:r>
              <a:rPr lang="ru-RU" dirty="0"/>
              <a:t>программирования и т.п.</a:t>
            </a:r>
          </a:p>
          <a:p>
            <a:r>
              <a:rPr lang="ru-RU" dirty="0"/>
              <a:t>В настоящее время нет как единого подхода к набору параметров для</a:t>
            </a:r>
          </a:p>
          <a:p>
            <a:r>
              <a:rPr lang="ru-RU" dirty="0"/>
              <a:t>оценки информационных ресурсов, так и способов количественной или</a:t>
            </a:r>
          </a:p>
          <a:p>
            <a:r>
              <a:rPr lang="ru-RU" dirty="0"/>
              <a:t>качественной характеристики этих параметров.</a:t>
            </a:r>
          </a:p>
          <a:p>
            <a:r>
              <a:rPr lang="ru-RU" dirty="0"/>
              <a:t>Анализ различных источников показывает, что в настоящее время</a:t>
            </a:r>
          </a:p>
          <a:p>
            <a:r>
              <a:rPr lang="ru-RU" dirty="0"/>
              <a:t>для оценки информационных ресурсов широко используются следующие</a:t>
            </a:r>
          </a:p>
          <a:p>
            <a:r>
              <a:rPr lang="ru-RU" dirty="0"/>
              <a:t>основные параметры:</a:t>
            </a:r>
          </a:p>
          <a:p>
            <a:r>
              <a:rPr lang="ru-RU" dirty="0"/>
              <a:t> содержание;</a:t>
            </a:r>
          </a:p>
          <a:p>
            <a:r>
              <a:rPr lang="ru-RU" dirty="0"/>
              <a:t> охват;</a:t>
            </a:r>
          </a:p>
          <a:p>
            <a:r>
              <a:rPr lang="ru-RU" dirty="0"/>
              <a:t> время;</a:t>
            </a:r>
          </a:p>
          <a:p>
            <a:r>
              <a:rPr lang="ru-RU" dirty="0"/>
              <a:t> источник;</a:t>
            </a:r>
          </a:p>
          <a:p>
            <a:r>
              <a:rPr lang="ru-RU" dirty="0"/>
              <a:t> качество;</a:t>
            </a:r>
          </a:p>
          <a:p>
            <a:r>
              <a:rPr lang="ru-RU" dirty="0"/>
              <a:t> соответствие потребностям;</a:t>
            </a:r>
          </a:p>
          <a:p>
            <a:r>
              <a:rPr lang="ru-RU" dirty="0"/>
              <a:t> способ фиксации;</a:t>
            </a:r>
          </a:p>
          <a:p>
            <a:r>
              <a:rPr lang="ru-RU" dirty="0"/>
              <a:t> язык;</a:t>
            </a:r>
          </a:p>
          <a:p>
            <a:r>
              <a:rPr lang="ru-RU" dirty="0"/>
              <a:t> стоимость.</a:t>
            </a:r>
          </a:p>
          <a:p>
            <a:r>
              <a:rPr lang="ru-RU" dirty="0"/>
              <a:t>Содержание (контент) определяет проблемную область,</a:t>
            </a:r>
          </a:p>
          <a:p>
            <a:r>
              <a:rPr lang="ru-RU" dirty="0"/>
              <a:t>охватываемую информационными ресурсами: тему, идею, теорию,</a:t>
            </a:r>
          </a:p>
          <a:p>
            <a:r>
              <a:rPr lang="ru-RU" dirty="0"/>
              <a:t>методику. Границы проблемной области зависят от задач, поставленных</a:t>
            </a:r>
          </a:p>
          <a:p>
            <a:r>
              <a:rPr lang="ru-RU" dirty="0"/>
              <a:t>перед пользователем.</a:t>
            </a:r>
          </a:p>
          <a:p>
            <a:r>
              <a:rPr lang="ru-RU" dirty="0"/>
              <a:t>Охват обычно характеризуют объемом, полнотой и достаточностью</a:t>
            </a:r>
          </a:p>
          <a:p>
            <a:r>
              <a:rPr lang="ru-RU" dirty="0"/>
              <a:t>информационных ресурсов.</a:t>
            </a:r>
          </a:p>
          <a:p>
            <a:r>
              <a:rPr lang="ru-RU" dirty="0"/>
              <a:t>Объем – это общее количество информации по проблеме, доступное</a:t>
            </a:r>
          </a:p>
          <a:p>
            <a:r>
              <a:rPr lang="ru-RU" dirty="0"/>
              <a:t>пользователю.</a:t>
            </a:r>
          </a:p>
          <a:p>
            <a:r>
              <a:rPr lang="ru-RU" dirty="0"/>
              <a:t>Полнота – это соотношение между всей имеющейся информацией</a:t>
            </a:r>
          </a:p>
          <a:p>
            <a:r>
              <a:rPr lang="ru-RU" dirty="0"/>
              <a:t>по проблеме и информацией, доступной пользователю (т.е. той частью,</a:t>
            </a:r>
          </a:p>
          <a:p>
            <a:r>
              <a:rPr lang="ru-RU" dirty="0"/>
              <a:t>которую он может получить).</a:t>
            </a:r>
          </a:p>
          <a:p>
            <a:r>
              <a:rPr lang="ru-RU" dirty="0"/>
              <a:t>Достаточность определяется возможностью достижения</a:t>
            </a:r>
          </a:p>
          <a:p>
            <a:r>
              <a:rPr lang="ru-RU" dirty="0"/>
              <a:t>пользователем поставленной цели при наличии доступной информации.</a:t>
            </a:r>
          </a:p>
          <a:p>
            <a:r>
              <a:rPr lang="ru-RU" dirty="0"/>
              <a:t>Время как характеристика информационных ресурсов</a:t>
            </a:r>
          </a:p>
          <a:p>
            <a:r>
              <a:rPr lang="ru-RU" dirty="0"/>
              <a:t>(информации) выступает в нескольких аспектах:</a:t>
            </a:r>
          </a:p>
          <a:p>
            <a:endParaRPr lang="ru-RU" dirty="0"/>
          </a:p>
          <a:p>
            <a:r>
              <a:rPr lang="ru-RU" dirty="0"/>
              <a:t>42</a:t>
            </a:r>
          </a:p>
          <a:p>
            <a:endParaRPr lang="ru-RU" dirty="0"/>
          </a:p>
          <a:p>
            <a:r>
              <a:rPr lang="ru-RU" dirty="0"/>
              <a:t> фиксирует момент или период, представленный данными</a:t>
            </a:r>
          </a:p>
          <a:p>
            <a:r>
              <a:rPr lang="ru-RU" dirty="0"/>
              <a:t>(календарный, налоговый, финансовый год, конец соответствующего года</a:t>
            </a:r>
          </a:p>
          <a:p>
            <a:r>
              <a:rPr lang="ru-RU" dirty="0"/>
              <a:t>и т.п.);</a:t>
            </a:r>
          </a:p>
          <a:p>
            <a:r>
              <a:rPr lang="ru-RU" dirty="0"/>
              <a:t> задает точку отсчета ввода конкретных информационных ресурсов в</a:t>
            </a:r>
          </a:p>
          <a:p>
            <a:r>
              <a:rPr lang="ru-RU" dirty="0"/>
              <a:t>обращение (в коммуникационные каналы);</a:t>
            </a:r>
          </a:p>
          <a:p>
            <a:r>
              <a:rPr lang="ru-RU" dirty="0"/>
              <a:t> является характеристикой, определяющей связь между информацией</a:t>
            </a:r>
          </a:p>
          <a:p>
            <a:r>
              <a:rPr lang="ru-RU" dirty="0"/>
              <a:t>об объекте и его реальным состоянием на текущий момент времени.</a:t>
            </a:r>
          </a:p>
          <a:p>
            <a:r>
              <a:rPr lang="ru-RU" dirty="0"/>
              <a:t>В качестве источника информации может выступать:</a:t>
            </a:r>
          </a:p>
          <a:p>
            <a:r>
              <a:rPr lang="ru-RU" dirty="0"/>
              <a:t> единичная публикация (текущая документация фирмы, энциклопедия,</a:t>
            </a:r>
          </a:p>
          <a:p>
            <a:r>
              <a:rPr lang="ru-RU" dirty="0"/>
              <a:t>официальные и научные отчеты, технологическая документация, статья,</a:t>
            </a:r>
          </a:p>
          <a:p>
            <a:r>
              <a:rPr lang="ru-RU" dirty="0"/>
              <a:t>книга, журнальная статья, личное дело и др.);</a:t>
            </a:r>
          </a:p>
          <a:p>
            <a:r>
              <a:rPr lang="ru-RU" dirty="0"/>
              <a:t> собрание документов (архив, библиотека, информационный центр,</a:t>
            </a:r>
          </a:p>
          <a:p>
            <a:r>
              <a:rPr lang="ru-RU" dirty="0"/>
              <a:t>база данных и др.);</a:t>
            </a:r>
          </a:p>
          <a:p>
            <a:r>
              <a:rPr lang="ru-RU" dirty="0"/>
              <a:t> конкретная персона или организационная единица, обладающая</a:t>
            </a:r>
          </a:p>
          <a:p>
            <a:r>
              <a:rPr lang="ru-RU" dirty="0"/>
              <a:t>информацией (информационными ресурсами) в конкретных проблемных</a:t>
            </a:r>
          </a:p>
          <a:p>
            <a:r>
              <a:rPr lang="ru-RU" dirty="0"/>
              <a:t>областях или научным инструментарием, позволяющим получать</a:t>
            </a:r>
          </a:p>
          <a:p>
            <a:r>
              <a:rPr lang="ru-RU" dirty="0"/>
              <a:t>необходимую информацию (создавать информационные ресурсы по</a:t>
            </a:r>
          </a:p>
          <a:p>
            <a:r>
              <a:rPr lang="ru-RU" dirty="0"/>
              <a:t>конкретным проблемам).</a:t>
            </a:r>
          </a:p>
          <a:p>
            <a:r>
              <a:rPr lang="ru-RU" dirty="0"/>
              <a:t>Понятие «качество» применительно к информационным ресурсам</a:t>
            </a:r>
          </a:p>
          <a:p>
            <a:r>
              <a:rPr lang="ru-RU" dirty="0"/>
              <a:t>(информации) определяет совокупность свойств, отражающих степень</a:t>
            </a:r>
          </a:p>
          <a:p>
            <a:r>
              <a:rPr lang="ru-RU" dirty="0"/>
              <a:t>пригодности конкретной информации об объектах и их взаимосвязях для</a:t>
            </a:r>
          </a:p>
          <a:p>
            <a:r>
              <a:rPr lang="ru-RU" dirty="0"/>
              <a:t>достижения целей, стоящих перед пользователем, при реализации тех или</a:t>
            </a:r>
          </a:p>
          <a:p>
            <a:r>
              <a:rPr lang="ru-RU" dirty="0"/>
              <a:t>иных видов деятельности.</a:t>
            </a:r>
          </a:p>
          <a:p>
            <a:r>
              <a:rPr lang="ru-RU" dirty="0"/>
              <a:t>В состав наиболее общих параметров, задающих качество</a:t>
            </a:r>
          </a:p>
          <a:p>
            <a:r>
              <a:rPr lang="ru-RU" dirty="0"/>
              <a:t>информации, входят:</a:t>
            </a:r>
          </a:p>
          <a:p>
            <a:r>
              <a:rPr lang="ru-RU" dirty="0"/>
              <a:t> достоверность;</a:t>
            </a:r>
          </a:p>
          <a:p>
            <a:r>
              <a:rPr lang="ru-RU" dirty="0"/>
              <a:t> своевременность;</a:t>
            </a:r>
          </a:p>
          <a:p>
            <a:r>
              <a:rPr lang="ru-RU" dirty="0"/>
              <a:t> новизна;</a:t>
            </a:r>
          </a:p>
          <a:p>
            <a:r>
              <a:rPr lang="ru-RU" dirty="0"/>
              <a:t> ценность;</a:t>
            </a:r>
          </a:p>
          <a:p>
            <a:r>
              <a:rPr lang="ru-RU" dirty="0"/>
              <a:t> полезность;</a:t>
            </a:r>
          </a:p>
          <a:p>
            <a:r>
              <a:rPr lang="ru-RU" dirty="0"/>
              <a:t> доступность.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0A077-D4E0-449F-B0B9-032EDA890F0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24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F599-AB30-4D40-A1A2-A14732C511A6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3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BA84-4F03-4DCC-8F25-605EADD99251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64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DA68-3D57-4355-94FC-ECF48531B133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55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C9FE-A305-4582-9D32-8888496AA8F0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  <a:latin typeface="Akrobat Black" panose="00000A00000000000000" pitchFamily="2" charset="-52"/>
              </a:defRPr>
            </a:lvl1pPr>
          </a:lstStyle>
          <a:p>
            <a:fld id="{3BCD0B6A-FAA0-49AE-BE0B-111F9F9521B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1954-1EDD-4A00-B7D8-3888DBD23480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60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A212-0E82-454C-8EDE-46999440B0AE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32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55EC-1321-4A19-B452-0DA2D5B97E93}" type="datetime1">
              <a:rPr lang="ru-RU" smtClean="0"/>
              <a:t>20.06.2020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39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ED9C5-505B-4DAD-90D7-CA4CD8583CB2}" type="datetime1">
              <a:rPr lang="ru-RU" smtClean="0"/>
              <a:t>20.06.2020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2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05406-239C-4729-91F6-BC81093520E1}" type="datetime1">
              <a:rPr lang="ru-RU" smtClean="0"/>
              <a:t>20.06.2020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4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26936-7314-4D45-9A3F-E7D9456323B5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55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B6E7-EED2-40F9-966A-461027D7DEF5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2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D3EB-15D8-451D-BC78-720745FCD3AC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D0B6A-FAA0-49AE-BE0B-111F9F952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9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9442" y="1995686"/>
            <a:ext cx="8712968" cy="1512167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Akrobat Black" panose="00000A00000000000000" pitchFamily="50" charset="-52"/>
                <a:cs typeface="Times New Roman" panose="02020603050405020304" pitchFamily="18" charset="0"/>
              </a:rPr>
              <a:t>«</a:t>
            </a:r>
            <a:r>
              <a:rPr lang="ru-RU" sz="3200" dirty="0">
                <a:latin typeface="Akrobat Black" panose="00000A00000000000000" pitchFamily="50" charset="-52"/>
                <a:cs typeface="Times New Roman" panose="02020603050405020304" pitchFamily="18" charset="0"/>
              </a:rPr>
              <a:t>Проектирование</a:t>
            </a:r>
            <a:r>
              <a:rPr lang="ru-RU" sz="3600" dirty="0">
                <a:latin typeface="Akrobat Black" panose="00000A00000000000000" pitchFamily="50" charset="-52"/>
                <a:cs typeface="Times New Roman" panose="02020603050405020304" pitchFamily="18" charset="0"/>
              </a:rPr>
              <a:t> и разработка сервиса для ведения списков покупок</a:t>
            </a:r>
            <a:r>
              <a:rPr lang="ru-RU" sz="3200" dirty="0" smtClean="0">
                <a:latin typeface="Akrobat Black" panose="00000A00000000000000" pitchFamily="50" charset="-52"/>
                <a:cs typeface="Times New Roman" panose="02020603050405020304" pitchFamily="18" charset="0"/>
              </a:rPr>
              <a:t>»</a:t>
            </a:r>
            <a:r>
              <a:rPr lang="ru-RU" sz="3200" dirty="0">
                <a:latin typeface="Akrobat Black" panose="00000A00000000000000" pitchFamily="50" charset="-52"/>
              </a:rPr>
              <a:t/>
            </a:r>
            <a:br>
              <a:rPr lang="ru-RU" sz="3200" dirty="0">
                <a:latin typeface="Akrobat Black" panose="00000A00000000000000" pitchFamily="50" charset="-52"/>
              </a:rPr>
            </a:br>
            <a:endParaRPr lang="ru-RU" sz="3200" dirty="0">
              <a:latin typeface="Akrobat Black" panose="00000A00000000000000" pitchFamily="50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91880" y="3507854"/>
            <a:ext cx="4888632" cy="882402"/>
          </a:xfrm>
        </p:spPr>
        <p:txBody>
          <a:bodyPr>
            <a:noAutofit/>
          </a:bodyPr>
          <a:lstStyle/>
          <a:p>
            <a:pPr algn="r"/>
            <a:r>
              <a:rPr lang="ru-RU" sz="1600" dirty="0">
                <a:solidFill>
                  <a:schemeClr val="tx1"/>
                </a:solidFill>
                <a:latin typeface="Akrobat" panose="00000600000000000000" pitchFamily="50" charset="-52"/>
                <a:cs typeface="Times New Roman" panose="02020603050405020304" pitchFamily="18" charset="0"/>
              </a:rPr>
              <a:t>Выполнил студент группы </a:t>
            </a:r>
            <a:r>
              <a:rPr lang="en-US" sz="1600" dirty="0" smtClean="0">
                <a:solidFill>
                  <a:schemeClr val="tx1"/>
                </a:solidFill>
                <a:latin typeface="Akrobat" panose="00000600000000000000" pitchFamily="50" charset="-52"/>
                <a:cs typeface="Times New Roman" panose="02020603050405020304" pitchFamily="18" charset="0"/>
              </a:rPr>
              <a:t>286</a:t>
            </a:r>
            <a:endParaRPr lang="ru-RU" sz="1600" dirty="0">
              <a:solidFill>
                <a:schemeClr val="tx1"/>
              </a:solidFill>
              <a:latin typeface="Akrobat" panose="00000600000000000000" pitchFamily="50" charset="-52"/>
              <a:cs typeface="Times New Roman" panose="02020603050405020304" pitchFamily="18" charset="0"/>
            </a:endParaRPr>
          </a:p>
          <a:p>
            <a:pPr algn="r"/>
            <a:r>
              <a:rPr lang="ru-RU" sz="1600" dirty="0" err="1" smtClean="0">
                <a:solidFill>
                  <a:schemeClr val="tx1"/>
                </a:solidFill>
                <a:latin typeface="Akrobat" panose="00000600000000000000" pitchFamily="50" charset="-52"/>
                <a:cs typeface="Times New Roman" panose="02020603050405020304" pitchFamily="18" charset="0"/>
              </a:rPr>
              <a:t>Сергадеев</a:t>
            </a:r>
            <a:r>
              <a:rPr lang="ru-RU" sz="1600" dirty="0" smtClean="0">
                <a:solidFill>
                  <a:schemeClr val="tx1"/>
                </a:solidFill>
                <a:latin typeface="Akrobat" panose="00000600000000000000" pitchFamily="50" charset="-52"/>
                <a:cs typeface="Times New Roman" panose="02020603050405020304" pitchFamily="18" charset="0"/>
              </a:rPr>
              <a:t> Алексей Львович</a:t>
            </a:r>
            <a:endParaRPr lang="ru-RU" sz="1600" dirty="0">
              <a:solidFill>
                <a:schemeClr val="tx1"/>
              </a:solidFill>
              <a:latin typeface="Akrobat" panose="00000600000000000000" pitchFamily="50" charset="-52"/>
              <a:cs typeface="Times New Roman" panose="02020603050405020304" pitchFamily="18" charset="0"/>
            </a:endParaRPr>
          </a:p>
          <a:p>
            <a:pPr algn="r"/>
            <a:r>
              <a:rPr lang="ru-RU" sz="1600" dirty="0">
                <a:solidFill>
                  <a:schemeClr val="tx1"/>
                </a:solidFill>
                <a:latin typeface="Akrobat" panose="00000600000000000000" pitchFamily="50" charset="-52"/>
                <a:cs typeface="Times New Roman" panose="02020603050405020304" pitchFamily="18" charset="0"/>
              </a:rPr>
              <a:t>Руководитель: </a:t>
            </a:r>
            <a:r>
              <a:rPr lang="ru-RU" sz="1600" dirty="0" smtClean="0">
                <a:solidFill>
                  <a:schemeClr val="tx1"/>
                </a:solidFill>
                <a:latin typeface="Akrobat" panose="00000600000000000000" pitchFamily="50" charset="-52"/>
                <a:cs typeface="Times New Roman" panose="02020603050405020304" pitchFamily="18" charset="0"/>
              </a:rPr>
              <a:t>Бережков Андрей Вячеславович</a:t>
            </a:r>
            <a:endParaRPr lang="ru-RU" sz="1600" dirty="0">
              <a:solidFill>
                <a:schemeClr val="tx1"/>
              </a:solidFill>
              <a:latin typeface="Akrobat" panose="00000600000000000000" pitchFamily="50" charset="-52"/>
              <a:cs typeface="Times New Roman" panose="02020603050405020304" pitchFamily="18" charset="0"/>
            </a:endParaRPr>
          </a:p>
        </p:txBody>
      </p:sp>
      <p:pic>
        <p:nvPicPr>
          <p:cNvPr id="4" name="Picture 2" descr="C:\Users\dead1\Downloads\LOGO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68" y="411510"/>
            <a:ext cx="3421716" cy="10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4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10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25364"/>
              </p:ext>
            </p:extLst>
          </p:nvPr>
        </p:nvGraphicFramePr>
        <p:xfrm>
          <a:off x="827584" y="1247540"/>
          <a:ext cx="7101840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590">
                  <a:extLst>
                    <a:ext uri="{9D8B030D-6E8A-4147-A177-3AD203B41FA5}">
                      <a16:colId xmlns:a16="http://schemas.microsoft.com/office/drawing/2014/main" val="59363304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914933978"/>
                    </a:ext>
                  </a:extLst>
                </a:gridCol>
                <a:gridCol w="1176020">
                  <a:extLst>
                    <a:ext uri="{9D8B030D-6E8A-4147-A177-3AD203B41FA5}">
                      <a16:colId xmlns:a16="http://schemas.microsoft.com/office/drawing/2014/main" val="3028636319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3044936268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758661282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1708783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Критерий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Скорость прототипирования страницы (высокая, средняя, низкая)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Генерация </a:t>
                      </a:r>
                      <a:r>
                        <a:rPr lang="en-US" sz="1200">
                          <a:effectLst/>
                          <a:latin typeface="Akrobat" panose="00000600000000000000" pitchFamily="50" charset="-52"/>
                        </a:rPr>
                        <a:t>html</a:t>
                      </a: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 кода и стилей (</a:t>
                      </a:r>
                      <a:r>
                        <a:rPr lang="en-US" sz="1200">
                          <a:effectLst/>
                          <a:latin typeface="Akrobat" panose="00000600000000000000" pitchFamily="50" charset="-52"/>
                        </a:rPr>
                        <a:t>CSS</a:t>
                      </a: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) (да, нет, частично)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Необходимость знания </a:t>
                      </a:r>
                      <a:r>
                        <a:rPr lang="en-US" sz="1200">
                          <a:effectLst/>
                          <a:latin typeface="Akrobat" panose="00000600000000000000" pitchFamily="50" charset="-52"/>
                        </a:rPr>
                        <a:t>HTML</a:t>
                      </a: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, </a:t>
                      </a:r>
                      <a:r>
                        <a:rPr lang="en-US" sz="1200">
                          <a:effectLst/>
                          <a:latin typeface="Akrobat" panose="00000600000000000000" pitchFamily="50" charset="-52"/>
                        </a:rPr>
                        <a:t>CSS </a:t>
                      </a: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(да, нет, частично)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Поддержка библиотек (указываются библиотеки, нет)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Визуализация (только макет, макет и стили, полностью готовый код)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1758910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krobat" panose="00000600000000000000" pitchFamily="50" charset="-52"/>
                        </a:rPr>
                        <a:t>NinjaMock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высокая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нет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нет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нет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макет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2008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krobat" panose="00000600000000000000" pitchFamily="50" charset="-52"/>
                        </a:rPr>
                        <a:t>Bootstrapstudio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высокая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да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частично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нет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полностью готовый код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215873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krobat" panose="00000600000000000000" pitchFamily="50" charset="-52"/>
                        </a:rPr>
                        <a:t>Axure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средняя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да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частично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Akrobat" panose="00000600000000000000" pitchFamily="50" charset="-52"/>
                        </a:rPr>
                        <a:t>нет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Akrobat" panose="00000600000000000000" pitchFamily="50" charset="-52"/>
                        </a:rPr>
                        <a:t>полностью готовый код</a:t>
                      </a:r>
                      <a:endParaRPr lang="ru-RU" sz="11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662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83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4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11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31022"/>
              </p:ext>
            </p:extLst>
          </p:nvPr>
        </p:nvGraphicFramePr>
        <p:xfrm>
          <a:off x="683568" y="676448"/>
          <a:ext cx="7488834" cy="4322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0567">
                  <a:extLst>
                    <a:ext uri="{9D8B030D-6E8A-4147-A177-3AD203B41FA5}">
                      <a16:colId xmlns:a16="http://schemas.microsoft.com/office/drawing/2014/main" val="3338498970"/>
                    </a:ext>
                  </a:extLst>
                </a:gridCol>
                <a:gridCol w="601304">
                  <a:extLst>
                    <a:ext uri="{9D8B030D-6E8A-4147-A177-3AD203B41FA5}">
                      <a16:colId xmlns:a16="http://schemas.microsoft.com/office/drawing/2014/main" val="3395634550"/>
                    </a:ext>
                  </a:extLst>
                </a:gridCol>
                <a:gridCol w="670632">
                  <a:extLst>
                    <a:ext uri="{9D8B030D-6E8A-4147-A177-3AD203B41FA5}">
                      <a16:colId xmlns:a16="http://schemas.microsoft.com/office/drawing/2014/main" val="2780763106"/>
                    </a:ext>
                  </a:extLst>
                </a:gridCol>
                <a:gridCol w="463333">
                  <a:extLst>
                    <a:ext uri="{9D8B030D-6E8A-4147-A177-3AD203B41FA5}">
                      <a16:colId xmlns:a16="http://schemas.microsoft.com/office/drawing/2014/main" val="4244982578"/>
                    </a:ext>
                  </a:extLst>
                </a:gridCol>
                <a:gridCol w="739272">
                  <a:extLst>
                    <a:ext uri="{9D8B030D-6E8A-4147-A177-3AD203B41FA5}">
                      <a16:colId xmlns:a16="http://schemas.microsoft.com/office/drawing/2014/main" val="2040423697"/>
                    </a:ext>
                  </a:extLst>
                </a:gridCol>
                <a:gridCol w="485984">
                  <a:extLst>
                    <a:ext uri="{9D8B030D-6E8A-4147-A177-3AD203B41FA5}">
                      <a16:colId xmlns:a16="http://schemas.microsoft.com/office/drawing/2014/main" val="1142456553"/>
                    </a:ext>
                  </a:extLst>
                </a:gridCol>
                <a:gridCol w="716622">
                  <a:extLst>
                    <a:ext uri="{9D8B030D-6E8A-4147-A177-3AD203B41FA5}">
                      <a16:colId xmlns:a16="http://schemas.microsoft.com/office/drawing/2014/main" val="585623721"/>
                    </a:ext>
                  </a:extLst>
                </a:gridCol>
                <a:gridCol w="824389">
                  <a:extLst>
                    <a:ext uri="{9D8B030D-6E8A-4147-A177-3AD203B41FA5}">
                      <a16:colId xmlns:a16="http://schemas.microsoft.com/office/drawing/2014/main" val="26982118"/>
                    </a:ext>
                  </a:extLst>
                </a:gridCol>
                <a:gridCol w="547763">
                  <a:extLst>
                    <a:ext uri="{9D8B030D-6E8A-4147-A177-3AD203B41FA5}">
                      <a16:colId xmlns:a16="http://schemas.microsoft.com/office/drawing/2014/main" val="1533920543"/>
                    </a:ext>
                  </a:extLst>
                </a:gridCol>
                <a:gridCol w="807916">
                  <a:extLst>
                    <a:ext uri="{9D8B030D-6E8A-4147-A177-3AD203B41FA5}">
                      <a16:colId xmlns:a16="http://schemas.microsoft.com/office/drawing/2014/main" val="4179140811"/>
                    </a:ext>
                  </a:extLst>
                </a:gridCol>
                <a:gridCol w="801052">
                  <a:extLst>
                    <a:ext uri="{9D8B030D-6E8A-4147-A177-3AD203B41FA5}">
                      <a16:colId xmlns:a16="http://schemas.microsoft.com/office/drawing/2014/main" val="2703678598"/>
                    </a:ext>
                  </a:extLst>
                </a:gridCol>
              </a:tblGrid>
              <a:tr h="2750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Критерий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MySQL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MariaDB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Redis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MongoDB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Neo4j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Cassandra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PostgreSQL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SQLite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memcached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ClickHouse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extLst>
                  <a:ext uri="{0D108BD9-81ED-4DB2-BD59-A6C34878D82A}">
                    <a16:rowId xmlns:a16="http://schemas.microsoft.com/office/drawing/2014/main" val="1674954637"/>
                  </a:ext>
                </a:extLst>
              </a:tr>
              <a:tr h="18703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Вид базы данных (реляционная (</a:t>
                      </a: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NoSQL</a:t>
                      </a: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, «ключ-значение», документная, графовая, колоночная)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реляционная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реляционная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NoSQL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документная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графовая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NoSQL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реляционная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реляционная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«ключ-значение»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 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 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 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колоночная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extLst>
                  <a:ext uri="{0D108BD9-81ED-4DB2-BD59-A6C34878D82A}">
                    <a16:rowId xmlns:a16="http://schemas.microsoft.com/office/drawing/2014/main" val="2120022010"/>
                  </a:ext>
                </a:extLst>
              </a:tr>
              <a:tr h="5651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каких данных используется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таблиц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таблиц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словарей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документов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графов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массивов данных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таблиц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таблиц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кэша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таблиц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extLst>
                  <a:ext uri="{0D108BD9-81ED-4DB2-BD59-A6C34878D82A}">
                    <a16:rowId xmlns:a16="http://schemas.microsoft.com/office/drawing/2014/main" val="3655557564"/>
                  </a:ext>
                </a:extLst>
              </a:tr>
              <a:tr h="10002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Максимальный размер базы данных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 ограничения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 ограничения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 ограничения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 ограничения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Размер оперативной памяти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 ограничения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 ограничения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140 ТБ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Размер оперативной памяти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 ограничения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extLst>
                  <a:ext uri="{0D108BD9-81ED-4DB2-BD59-A6C34878D82A}">
                    <a16:rowId xmlns:a16="http://schemas.microsoft.com/office/drawing/2014/main" val="1807421678"/>
                  </a:ext>
                </a:extLst>
              </a:tr>
              <a:tr h="5651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Максимальный размер кластера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32 эксабайт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32 Тбайт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-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62" marR="39162" marT="0" marB="0"/>
                </a:tc>
                <a:extLst>
                  <a:ext uri="{0D108BD9-81ED-4DB2-BD59-A6C34878D82A}">
                    <a16:rowId xmlns:a16="http://schemas.microsoft.com/office/drawing/2014/main" val="428445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53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5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12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86321"/>
              </p:ext>
            </p:extLst>
          </p:nvPr>
        </p:nvGraphicFramePr>
        <p:xfrm>
          <a:off x="683568" y="843561"/>
          <a:ext cx="7344816" cy="4197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1846">
                  <a:extLst>
                    <a:ext uri="{9D8B030D-6E8A-4147-A177-3AD203B41FA5}">
                      <a16:colId xmlns:a16="http://schemas.microsoft.com/office/drawing/2014/main" val="2056116245"/>
                    </a:ext>
                  </a:extLst>
                </a:gridCol>
                <a:gridCol w="5342970">
                  <a:extLst>
                    <a:ext uri="{9D8B030D-6E8A-4147-A177-3AD203B41FA5}">
                      <a16:colId xmlns:a16="http://schemas.microsoft.com/office/drawing/2014/main" val="1368697251"/>
                    </a:ext>
                  </a:extLst>
                </a:gridCol>
              </a:tblGrid>
              <a:tr h="2331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Функция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Описание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2282463665"/>
                  </a:ext>
                </a:extLst>
              </a:tr>
              <a:tr h="466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Деление товаров по категориям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распределять товары по категориям. Например: хлеб и чай в продукты питания, а мыло в бытовую продукцию.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1595822498"/>
                  </a:ext>
                </a:extLst>
              </a:tr>
              <a:tr h="466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Поиск товара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Поиск товара со всплывающим предложением, основывающемся на словаре товаров.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2235032165"/>
                  </a:ext>
                </a:extLst>
              </a:tr>
              <a:tr h="466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Создание нескольких списков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создания нескольких списков. Например: Список 1: хлеб, масло, чай; Список 2: мыло, тряпки, зубная паста.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4133538070"/>
                  </a:ext>
                </a:extLst>
              </a:tr>
              <a:tr h="6995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Сравнение цен товаров разных производителей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Возможность сравнения цен на товары одной категории, но разных производителей (брендов). Например: мыло «Красная цена» (15 рублей) и мыло «</a:t>
                      </a:r>
                      <a:r>
                        <a:rPr lang="en-US" sz="900" dirty="0">
                          <a:effectLst/>
                          <a:latin typeface="Akrobat" panose="00000600000000000000" pitchFamily="50" charset="-52"/>
                        </a:rPr>
                        <a:t>Dove</a:t>
                      </a: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» (89 рублей).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1814018390"/>
                  </a:ext>
                </a:extLst>
              </a:tr>
              <a:tr h="466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Фильтрация поиска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Наложение фильтра (по категории или производителю, например) при поиске.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2402893894"/>
                  </a:ext>
                </a:extLst>
              </a:tr>
              <a:tr h="466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Просмотр наличия товара в магазине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посмотреть наличие товара в магазине.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2200443593"/>
                  </a:ext>
                </a:extLst>
              </a:tr>
              <a:tr h="466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Рейтинг товара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Формируемый на отзывах пользователей о товаре рейтинг, который можно использовать как фильтр.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4000776758"/>
                  </a:ext>
                </a:extLst>
              </a:tr>
              <a:tr h="466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Рейтинг магазина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Формируемый на отзывах пользователей о магазине рейтинг, который можно использовать как фильтр.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40" marR="47140" marT="0" marB="0"/>
                </a:tc>
                <a:extLst>
                  <a:ext uri="{0D108BD9-81ED-4DB2-BD59-A6C34878D82A}">
                    <a16:rowId xmlns:a16="http://schemas.microsoft.com/office/drawing/2014/main" val="6945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31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5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13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29780"/>
              </p:ext>
            </p:extLst>
          </p:nvPr>
        </p:nvGraphicFramePr>
        <p:xfrm>
          <a:off x="755576" y="843560"/>
          <a:ext cx="7128791" cy="4215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2967">
                  <a:extLst>
                    <a:ext uri="{9D8B030D-6E8A-4147-A177-3AD203B41FA5}">
                      <a16:colId xmlns:a16="http://schemas.microsoft.com/office/drawing/2014/main" val="2979865647"/>
                    </a:ext>
                  </a:extLst>
                </a:gridCol>
                <a:gridCol w="5185824">
                  <a:extLst>
                    <a:ext uri="{9D8B030D-6E8A-4147-A177-3AD203B41FA5}">
                      <a16:colId xmlns:a16="http://schemas.microsoft.com/office/drawing/2014/main" val="2722769704"/>
                    </a:ext>
                  </a:extLst>
                </a:gridCol>
              </a:tblGrid>
              <a:tr h="3650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Вычеркивание покупок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вычеркнуть из списка уже купленный товар (или положенный в корзину).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1046757667"/>
                  </a:ext>
                </a:extLst>
              </a:tr>
              <a:tr h="3650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Напоминания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настройки напоминаний. Например, звуковое оповещение или сообщение </a:t>
                      </a: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SMS</a:t>
                      </a: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 или на электронную почту.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597208001"/>
                  </a:ext>
                </a:extLst>
              </a:tr>
              <a:tr h="3650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Синхронизация списков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синхронизации списков между устройствами.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3136571500"/>
                  </a:ext>
                </a:extLst>
              </a:tr>
              <a:tr h="3650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Пополнение словаря товаров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пополнять словарь товаров, для более удобного поиска.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700626776"/>
                  </a:ext>
                </a:extLst>
              </a:tr>
              <a:tr h="1825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Приоритет товаров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настройки приоритета товара в списке.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1120444601"/>
                  </a:ext>
                </a:extLst>
              </a:tr>
              <a:tr h="1825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«Кэшбэк»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Наличие функции «кэшбэк» при сканировании чека.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828239142"/>
                  </a:ext>
                </a:extLst>
              </a:tr>
              <a:tr h="5475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Покупка товара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При покупке товара он добавляется в корзину. В корзине возможно оформить заказ, заполнив дополнительные поля (адрес доставки) и изменить количество товаров.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848927297"/>
                  </a:ext>
                </a:extLst>
              </a:tr>
              <a:tr h="7300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Добавление товара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Для добавления товара необходимо заполнить поля: название, цена, количество и выбрать категорию (категории хранятся в отдельной таблице). Так же у каждого товара ставится булевая метка, опубликован ли товар.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269684603"/>
                  </a:ext>
                </a:extLst>
              </a:tr>
              <a:tr h="1825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Регистрация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Поля для регистрации: email, логин, пароль.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2053527764"/>
                  </a:ext>
                </a:extLst>
              </a:tr>
              <a:tr h="3650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«Избранное»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Наличие раздела «Избранное» с любимыми или наиболее часто покупаемыми товарами.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110257739"/>
                  </a:ext>
                </a:extLst>
              </a:tr>
              <a:tr h="3650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Просмотр акций в магазинах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просмотра действующих акций в магазине.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4294783388"/>
                  </a:ext>
                </a:extLst>
              </a:tr>
              <a:tr h="1825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Доставка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Возможность оформления доставки.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892" marR="36892" marT="0" marB="0"/>
                </a:tc>
                <a:extLst>
                  <a:ext uri="{0D108BD9-81ED-4DB2-BD59-A6C34878D82A}">
                    <a16:rowId xmlns:a16="http://schemas.microsoft.com/office/drawing/2014/main" val="107917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6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14</a:t>
            </a:fld>
            <a:endParaRPr lang="ru-RU"/>
          </a:p>
        </p:txBody>
      </p:sp>
      <p:pic>
        <p:nvPicPr>
          <p:cNvPr id="7" name="Рисунок 6" descr="D:\Программы\OpenServer\OSPanel\domains\Practic\Buylist\Zadachi\MindMa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71551"/>
            <a:ext cx="5112568" cy="4269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94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8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15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680" y="817461"/>
            <a:ext cx="527685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8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781685"/>
            <a:ext cx="5940425" cy="3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7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8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17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75656" y="809002"/>
            <a:ext cx="5940425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14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8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18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624" y="1131590"/>
            <a:ext cx="5760640" cy="36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2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8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19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567176"/>
            <a:ext cx="5940425" cy="43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anose="00000A00000000000000" pitchFamily="50" charset="-52"/>
                <a:cs typeface="Times New Roman" panose="02020603050405020304" pitchFamily="18" charset="0"/>
              </a:rPr>
              <a:t>Актуальность работы</a:t>
            </a: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Работа актуальна, ведь приносит мне бесценный опыт в программировании и создании сайтов.</a:t>
            </a:r>
            <a:endParaRPr lang="ru-RU" sz="2400" dirty="0">
              <a:latin typeface="Akrobat" panose="00000600000000000000" pitchFamily="50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81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8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1891537"/>
            <a:ext cx="5940425" cy="12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4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9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21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756339"/>
              </p:ext>
            </p:extLst>
          </p:nvPr>
        </p:nvGraphicFramePr>
        <p:xfrm>
          <a:off x="1403648" y="1131590"/>
          <a:ext cx="5934075" cy="2374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6720">
                  <a:extLst>
                    <a:ext uri="{9D8B030D-6E8A-4147-A177-3AD203B41FA5}">
                      <a16:colId xmlns:a16="http://schemas.microsoft.com/office/drawing/2014/main" val="1672367231"/>
                    </a:ext>
                  </a:extLst>
                </a:gridCol>
                <a:gridCol w="2967355">
                  <a:extLst>
                    <a:ext uri="{9D8B030D-6E8A-4147-A177-3AD203B41FA5}">
                      <a16:colId xmlns:a16="http://schemas.microsoft.com/office/drawing/2014/main" val="2932508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Akrobat" panose="00000600000000000000" pitchFamily="50" charset="-52"/>
                        </a:rPr>
                        <a:t>Группа пользователей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Akrobat" panose="00000600000000000000" pitchFamily="50" charset="-52"/>
                        </a:rPr>
                        <a:t>Права доступа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219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Akrobat" panose="00000600000000000000" pitchFamily="50" charset="-52"/>
                        </a:rPr>
                        <a:t>Незарегистрированные пользователи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Akrobat" panose="00000600000000000000" pitchFamily="50" charset="-52"/>
                        </a:rPr>
                        <a:t>Регистрация, создание одноразового списка, поиск товара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372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Akrobat" panose="00000600000000000000" pitchFamily="50" charset="-52"/>
                        </a:rPr>
                        <a:t>Зарегистрированные пользователи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Akrobat" panose="00000600000000000000" pitchFamily="50" charset="-52"/>
                        </a:rPr>
                        <a:t>Все права незарегистрированного пользователя, создание нескольких многоразовых списков, доступ к личному кабинету, сравнение цен, возможность оставлять отзывы, синхронизация списков, 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183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Akrobat" panose="00000600000000000000" pitchFamily="50" charset="-52"/>
                        </a:rPr>
                        <a:t>Администратор</a:t>
                      </a:r>
                      <a:endParaRPr lang="ru-RU" sz="11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Akrobat" panose="00000600000000000000" pitchFamily="50" charset="-52"/>
                        </a:rPr>
                        <a:t>Все права зарегистрированного пользователя, добавление, редактирование, удаление товаров, просмотр отзывов</a:t>
                      </a:r>
                      <a:endParaRPr lang="ru-RU" sz="11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0703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84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9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22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267744" y="556569"/>
            <a:ext cx="3419475" cy="44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8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10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23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41053" y="500681"/>
            <a:ext cx="5490493" cy="43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11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24</a:t>
            </a:fld>
            <a:endParaRPr lang="ru-RU"/>
          </a:p>
        </p:txBody>
      </p:sp>
      <p:pic>
        <p:nvPicPr>
          <p:cNvPr id="7" name="Рисунок 6" descr="D:\Программы\OpenServer\OSPanel\domains\Practic\Buylist\Zadachi\frontend\clas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15953"/>
            <a:ext cx="1104900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376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12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25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151855" y="536529"/>
            <a:ext cx="5940425" cy="218821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1151854" y="2734558"/>
            <a:ext cx="5940425" cy="20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4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12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26</a:t>
            </a:fld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216025"/>
            <a:ext cx="5940425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6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12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27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1184390"/>
            <a:ext cx="5940425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14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28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6221" y="696810"/>
            <a:ext cx="2409825" cy="56197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1166969" y="1347614"/>
            <a:ext cx="5328592" cy="27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0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14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29</a:t>
            </a:fld>
            <a:endParaRPr lang="ru-RU"/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1200354" y="1038479"/>
            <a:ext cx="5891926" cy="33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anose="00000A00000000000000" pitchFamily="50" charset="-52"/>
                <a:cs typeface="Times New Roman" panose="02020603050405020304" pitchFamily="18" charset="0"/>
              </a:rPr>
              <a:t>Цель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Akrobat Black" pitchFamily="50" charset="-52"/>
              </a:rPr>
              <a:t> </a:t>
            </a: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71600" y="1275606"/>
            <a:ext cx="55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Спроектировать и создать сайт для ведения списка покупок.</a:t>
            </a:r>
            <a:endParaRPr lang="ru-RU" sz="2400" dirty="0">
              <a:latin typeface="Akrobat" panose="00000600000000000000" pitchFamily="50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8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15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30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15616" y="987574"/>
            <a:ext cx="6192688" cy="35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15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31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16087" y="874419"/>
            <a:ext cx="6452257" cy="33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15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32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59633" y="1213167"/>
            <a:ext cx="6282580" cy="32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91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 smtClean="0">
                <a:latin typeface="Akrobat Black" pitchFamily="50" charset="-52"/>
              </a:rPr>
              <a:t>15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33</a:t>
            </a:fld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2038350"/>
            <a:ext cx="4253259" cy="161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4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Результаты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r>
              <a:rPr lang="ru-RU" sz="2400" dirty="0" smtClean="0">
                <a:latin typeface="Akrobat" pitchFamily="50" charset="-52"/>
              </a:rPr>
              <a:t>В ходе выполнения учебной практики был частично реализован сайт для ведения списка покупок, который будет дорабатываться.</a:t>
            </a: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51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 fontScale="47500" lnSpcReduction="20000"/>
          </a:bodyPr>
          <a:lstStyle/>
          <a:p>
            <a:pPr marL="0" indent="0">
              <a:buClr>
                <a:srgbClr val="E3051B"/>
              </a:buClr>
              <a:buNone/>
            </a:pPr>
            <a:r>
              <a:rPr lang="ru-RU" sz="2400" dirty="0">
                <a:latin typeface="Akrobat" pitchFamily="50" charset="-52"/>
              </a:rPr>
              <a:t>В ходе выполнения </a:t>
            </a:r>
            <a:r>
              <a:rPr lang="ru-RU" sz="2400" dirty="0" smtClean="0">
                <a:latin typeface="Akrobat" pitchFamily="50" charset="-52"/>
              </a:rPr>
              <a:t>учебной практики </a:t>
            </a:r>
            <a:r>
              <a:rPr lang="ru-RU" sz="2400" dirty="0">
                <a:latin typeface="Akrobat" pitchFamily="50" charset="-52"/>
              </a:rPr>
              <a:t>решены задачи: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Ознакомление с техникой безопасности;</a:t>
            </a:r>
            <a:endParaRPr lang="en-US" sz="2400" dirty="0">
              <a:latin typeface="Akrobat" panose="00000600000000000000" pitchFamily="50" charset="-52"/>
              <a:cs typeface="Times New Roman" panose="02020603050405020304" pitchFamily="18" charset="0"/>
            </a:endParaRP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</a:t>
            </a:r>
            <a:r>
              <a:rPr lang="ru-RU" sz="24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репозитория</a:t>
            </a: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 на </a:t>
            </a:r>
            <a:r>
              <a:rPr lang="en-US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GitHub</a:t>
            </a: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Изучение требований к отчетной документации и правилам оформления отчетов, критериями оценки;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Поиск аналогов, выбор прототипа;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Выбор средств реализации;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Формализация основных функций;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Разработка карты или структуры сайта (</a:t>
            </a:r>
            <a:r>
              <a:rPr lang="ru-RU" sz="24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Mind</a:t>
            </a: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Map</a:t>
            </a: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);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Проектирование интерфейсов;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Верстка интерфейсов;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Определение групп пользователей. Создание </a:t>
            </a:r>
            <a:r>
              <a:rPr lang="ru-RU" sz="24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Use-Case</a:t>
            </a: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 диаграммы;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Проектирование базы данных;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Проектирование классов. Создание диаграммы классов;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Реализация авторизации и регистрации;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Реализации управления ролями и пользователями;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панели администратора сайта;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форм для создания, редактирования и удаления данных;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отображений </a:t>
            </a:r>
            <a:r>
              <a:rPr lang="ru-RU" sz="24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фронтенда</a:t>
            </a:r>
            <a:r>
              <a:rPr lang="ru-RU" sz="2400" dirty="0">
                <a:latin typeface="Akrobat" panose="00000600000000000000" pitchFamily="50" charset="-52"/>
                <a:cs typeface="Times New Roman" panose="02020603050405020304" pitchFamily="18" charset="0"/>
              </a:rPr>
              <a:t>.</a:t>
            </a:r>
          </a:p>
          <a:p>
            <a:pPr marL="0" indent="0">
              <a:buClr>
                <a:srgbClr val="E3051B"/>
              </a:buClr>
              <a:buNone/>
            </a:pPr>
            <a:r>
              <a:rPr lang="ru-RU" sz="2400" dirty="0" smtClean="0">
                <a:latin typeface="Akrobat" pitchFamily="50" charset="-52"/>
              </a:rPr>
              <a:t>Все </a:t>
            </a:r>
            <a:r>
              <a:rPr lang="ru-RU" sz="2400" dirty="0">
                <a:latin typeface="Akrobat" pitchFamily="50" charset="-52"/>
              </a:rPr>
              <a:t>задачи выполнены цель достигнута.</a:t>
            </a: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82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5" y="1635646"/>
            <a:ext cx="8229600" cy="85725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36</a:t>
            </a:fld>
            <a:endParaRPr lang="ru-RU"/>
          </a:p>
        </p:txBody>
      </p:sp>
      <p:pic>
        <p:nvPicPr>
          <p:cNvPr id="5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68" y="411510"/>
            <a:ext cx="3421716" cy="10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png;base64,iVBORw0KGgoAAAANSUhEUgAAAMgAAADICAYAAACtWK6eAAANX0lEQVR4Xu2c0Xbjxg4E4///aOd4da9XkSkSBTVIyqw8g0NMowuYoZz9+Pz8/PzH/1RABRYV+BAQnaECzxUQEN2hAisKCIj2UAEB0QMq0FPACdLTzacuooCAXKTQbrOngID0dPOpiyggIBcptNvsKSAgPd186iIKCMhFCu02ewoISE83n7qIAgJykUK7zZ4CLUA+Pj56b9v5qWd/h5nKf3r9ablSf6ea0vOM+xWQF6oiIDfxBOTBRO8uSCp/ARGQxf6aMtgLzbv06LSBp9cvbfKFII9Y2+J5xNrW6GmEgDhBnCArAAmIgCBAUiObNvVnR75pA9P90jzPpgPVk+pD9/ssPqlz9Ij1LoKk7lB0v8nCLZmDrk91EJAiwrQQxWXbYTQfaoxniQnI+hGL6tM2QPEraycfJ8gLVaGCU5BpanR92iicIMWK0EIUl22H0XyoMZwgNwUEpGhRasjisu0wmo+A9L4+CUjRomczZCofaoCjJksK8HfPn9aLHom/9NnlDpIqaEqQFFDvbrB3zz/lh7W5ICB36lDB391g754/rZcT5KHiKQHpBKSFmJ5oxZPzd9i75J+qrxPkxe/kArKO2FGAC8jOE4EK/u5HlHfPn9aLTkYv6cWzR6oQdBKdzcDvogOdaB6xikcsakhaCAHp/f4yXRcBEZBFD0xPBLp+caBvfkygjUtABERAVv5URkAEREAE5KcHUiOerkPjU0eLZ+vQI8dR8SkdaP5OEKr8UDy9pJ8NtGkAqexUHz/zFn83oYVIxQuIX7EWvUSNceRnvRQMS+tQHWiHpLl3OirZ11H5e8QqXrpTBqDGo0eRVEOgeab0oYakjSKlT2e/l/xrXmqkVDw1xlEdmO5XQF7s2NQYR3YMag4ST3UQkHV1qT6nnSDERJ3YVAejAk4bftoAVDd6dKR6dmqfuBOtvXeXI1Zq46kCTRtjegJO50+Nncon5ZNkPgJyV5WUMQTkpgDVU0BSCgzdiWhBPWLdCpHs2AmLJPNxgjhBfngy1SjoOgk40sAKiIAIyAqZUUBSHSC1TuorEB3ZxqcqmF2nM9EEpDBBNPz6pZvexbK2r68mIA9aOUF6l+hUQ6hbd59IARGQRaelDE8bzj62r79FQAREQFZ4ERABEZAzAFIfau8VSY8iz3ZH16GXXHrUofHP9tXpwO/lgJ/Ztr5ivfumU8ZOrSMg53WUgNzVhnZ+ATmvsVOZCYiAlL3kEass1e8MdIKs11VAfqfvy7sSEAF5VKB1xEpdKukZvuz0/wVOd7xpHeh+jwKc1jH1VY3q0/GDgFCVC3eWoz6TCkh+AgqIgPxQ4CjQ6ESmpXOCPCjWEYSITgt6VD70vQLy1wVOEELEQ6yArItHQaN60tLRRvG1voBQlb2DlBW7LCBHfbWgHWC6QPRrDI0vO3Hjqx3VgdaX5nlUPPVPe4JQAVPGoBukxqAjnu6LxlMj0fVTetI8j4qn+xWQoTvFNJj0MzLNhzbAowxP3ysgRcPTTjttSDq5pvMRkBe/YlEBpw15tnxoxxYQOgt68U4QJ8iicyiwtOH07Lr/U4cDQoWlCac6LT2ipPaVyn96IlOg6L5o3SlKNP+19Vu/gxyVMC0EzZMWjhYilb+ArFeW1kVAiqQIyE0oajAKPtW5WL7vMJq/gBQVpoWjhaBGokdBuj6dRDSe5l8s02YYrYuAbEp6CxAQJ8ijVbyD3CkiIAISAYSOMDr6iw3/O2x69Kfyp3nSeKpb6giU0ofmQ99LG+Cf+9hn4ykB6VmRGp7G97L6+RS1BDUqzTOlA92XgDxUKlWIVCeczofm+SxeQB6UcYLQHrj+EeBd9BSQYt3fpaC0s013bLo+jS+WbzOMHkWozpsJDE12ui+PWEOFoEeXd2k4TpAi2rRjpDphap2zGbjT2Zb2QEFLGT6Vf9F+32Gp/a69N/oVK2W86XVS66eATRksZZhUA6SGp/Gp/QpIUXlqeBpPwSymHe+oAvJXeSfInQup4Wm8gFDk1+OdIBe5RHvE6oEjIAKCnJMyjEesF49Y018/jio0PQKl8pzWk65PJxoFClEfDKb7+np16w5CBT/KeKnC0btGpxBLGtH86XtTgNM8g55HS1F9BKQor4D0LstFeXcLE5AHqVOdTUAEJEIxNeS08Wg+Rx0Fp4+sdH3aaVM6R0y4sgjdl0esYkWmQaYGpiDT9amRBKRoJFoIWujpQlAQXpSl/XjKwEftN/Veug7VLT5BBKTtefQgLTT9WvUujUhAhi7dZ5tciI43+tdXpnUWEAFZ9JgT5CaLgAiIgDS+StEj5doEj/6S7h2EHpZ68U6Qk08QeolLFTR1pp3OJ5VnD5+fT9GjCH0v1ZOuP9144xNEQHolnjbqUWAKyIt3ASpgCsDUWZTmc5RRj3ovrW+vvfx8italk2frDjKdWGp9Aemd1amBO8aj71iKT/nEI9aDArSgtBBHdfKj3kv1TMDxtQatSydPJ0ihWrQQRxn1qPd2jFeQfTOE1qWTZxSQ6UsoXZ8KkhI8tc6mQ4p3w5QOR61Dv2LRPHc7YlEDUwPQ9alQKWOn1qH6TN+5UnrSdQSk6AQBWRdKQNY/ShRt9p8wj1h3cqQ6f2odWlABEZBFz0wbY/rye7Yjx7SeZ9uvd5BiK051/tQ6xbS/w85m7FQ+v+YOkuq0qQ5DDUbjqQFS8VTno/ZF30v3tUcjit5BUhsUkJuSexhgqWbTIFNw6McZ6sPdjlg0MVoIKux0PM0/FU91pjpM50nzEZAHxZwgTpB7SwiIgKCvc06Q/RqIdxA67+/iU0eRIzukd5B1A7QAoZ6il026/lEdlb43BRR9L9WT5knXp/E0Hxofv6SnNkjXofGpuwwFnE4EGi8gNwWobh0/OEEK1AnIuiELEr4UQicCjXeCvFSe3O8RtHApMOn2aZ50fRpP86HxAkIr8hCfMiotXOq9dPs0T7o+jaf50HgBoRURkEXFOmf4F6X/8zg1PI0/HJCESEmhUvnQdaYvlamJc7Z1numcylNAqJOH4gVkXVg6oQSkeNShxhvy/+ayNM+jDJMyXmodJ8imtW4B9GxJC1RMox0mIE6QtnkqDwrIukq0IVBgn719eh0nSIUOJ8imSgKSnVB/Ti2f9KB7wv+RZ9M5DwGNLaNX0EmHFl8JTr2XgpbKn04oOlk6dReQgeqmjEpTS71XQP4qLyDUhYX4lFELr/pPSOq9AiIg1HsoPmVU9NLGHY0eUWg+qXh6NErq7wRJVfFunWSBSHqp9zpBnCDEdzg2ZVT64tR7BeRFQGjhzhY/bST6u0DqCDGtM82THuHOuH7riDVdiOn1BaSn8BkNvLSTVH2/1haQO4WpAWghaDztwD3b15+i+tD8z7i+gAhImZAzGtgJUi5fPXC6k3sHWa9FSv89JpQTxAlS7ixOkKJUZ/sM+Czt6YIW5foOo/kc1WmpnjTPlH+mJ3X7kp7aIDUYjaeGpCN7Oh9qPJoPrWPKkPS908Cu6dY6YqU2SAtK4wWkdxeYNmTKPylgBYSS9RA/XVA6uY4CP2XIaT2Tk9cJUoBnuqACUijCQkgKWCdIT//vpwTkJkXKkNN6nnaCpEY/9TMVJBVPz+p0XzQ+ZbzpfVH96YRN5h89YgnIeqelhqfxArKuWMefAnKnKT1CJDsVhWEpXkAEZFEBOrJT8QLSw5rq7xGrp/PmJZpOBBovIL3CCUhPt/ZTVPBUvID0Skb1//UTJHU2ph2exqcMP20Aui8a37P93FOdy3Uqm10u6QLS+7pFQUvFp8yVWkdAikrSTkjjnSDFQuwcJiBFwanhabyAFAuxc5iAFAWnhqfxAlIsxM5hAlIUnBqexgtIsRA7hwlIUXBqeCps6pKbyjOVz9nAL5Z7M4x+/KF++Ergkl+x6Hf1sxme5iMgva+IAvLgnFTHpgaejhcQAVn0AB2pArJ+qqH6bJ6RXgzwiPUgYKrTesTqdVQBKRJNhaKk0yMBzUdABKRodS/p90KlQK6K//+41GSkjSK1X3qUpQ2K6kkb7Nr6fsW6UydlGFpQAbkpNq1/B2QBERDK84/4jvGWXiogL5Yi1WmPGvF09KeOTFQ3WiYBeVAsVbhUIWg+ApI90giIgFCWUTzt8NPxKPmVfy+LrnPZIxYVisbTCZKKp3nSTnuUYVLvpSCnjqB0ncO/YlEj0fiU4VMFTRUoZVSaT+q9KT2n1xGQkx8Rj7oTpYw3DWAqTzrB/3x6/mw8RTs2nQg0nuaTiqd5UqlTnXzawNPrCwh12tBESBWCGsYJsm6AVF1og3KCPNQlVQgBuSmQ0nN6nd3uIC8OgvjjRwlLj3B0gtB90c45fbSjhZ7er4AUj2TTnT9l1GnDCMhfJ0Qv6bQzTMdTIwnITQEBERDE5nTn94iVvaTTennE8oiFGoITxAmCDEM7kpd0JO9mMD0q03rFJ8jmjgxQgV+iQOuS/kv27jZUYFMBAdmUyIArKyAgV66+e99UQEA2JTLgygoIyJWr7943FRCQTYkMuLICAnLl6rv3TQUEZFMiA66sgIBcufrufVMBAdmUyIArKyAgV66+e99UQEA2JTLgygr8C14iurcArrf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MgAAADICAYAAACtWK6eAAANX0lEQVR4Xu2c0Xbjxg4E4///aOd4da9XkSkSBTVIyqw8g0NMowuYoZz9+Pz8/PzH/1RABRYV+BAQnaECzxUQEN2hAisKCIj2UAEB0QMq0FPACdLTzacuooCAXKTQbrOngID0dPOpiyggIBcptNvsKSAgPd186iIKCMhFCu02ewoISE83n7qIAgJykUK7zZ4CLUA+Pj56b9v5qWd/h5nKf3r9ablSf6ea0vOM+xWQF6oiIDfxBOTBRO8uSCp/ARGQxf6aMtgLzbv06LSBp9cvbfKFII9Y2+J5xNrW6GmEgDhBnCArAAmIgCBAUiObNvVnR75pA9P90jzPpgPVk+pD9/ssPqlz9Ij1LoKk7lB0v8nCLZmDrk91EJAiwrQQxWXbYTQfaoxniQnI+hGL6tM2QPEraycfJ8gLVaGCU5BpanR92iicIMWK0EIUl22H0XyoMZwgNwUEpGhRasjisu0wmo+A9L4+CUjRomczZCofaoCjJksK8HfPn9aLHom/9NnlDpIqaEqQFFDvbrB3zz/lh7W5ICB36lDB391g754/rZcT5KHiKQHpBKSFmJ5oxZPzd9i75J+qrxPkxe/kArKO2FGAC8jOE4EK/u5HlHfPn9aLTkYv6cWzR6oQdBKdzcDvogOdaB6xikcsakhaCAHp/f4yXRcBEZBFD0xPBLp+caBvfkygjUtABERAVv5URkAEREAE5KcHUiOerkPjU0eLZ+vQI8dR8SkdaP5OEKr8UDy9pJ8NtGkAqexUHz/zFn83oYVIxQuIX7EWvUSNceRnvRQMS+tQHWiHpLl3OirZ11H5e8QqXrpTBqDGo0eRVEOgeab0oYakjSKlT2e/l/xrXmqkVDw1xlEdmO5XQF7s2NQYR3YMag4ST3UQkHV1qT6nnSDERJ3YVAejAk4bftoAVDd6dKR6dmqfuBOtvXeXI1Zq46kCTRtjegJO50+Nncon5ZNkPgJyV5WUMQTkpgDVU0BSCgzdiWhBPWLdCpHs2AmLJPNxgjhBfngy1SjoOgk40sAKiIAIyAqZUUBSHSC1TuorEB3ZxqcqmF2nM9EEpDBBNPz6pZvexbK2r68mIA9aOUF6l+hUQ6hbd59IARGQRaelDE8bzj62r79FQAREQFZ4ERABEZAzAFIfau8VSY8iz3ZH16GXXHrUofHP9tXpwO/lgJ/Ztr5ivfumU8ZOrSMg53WUgNzVhnZ+ATmvsVOZCYiAlL3kEass1e8MdIKs11VAfqfvy7sSEAF5VKB1xEpdKukZvuz0/wVOd7xpHeh+jwKc1jH1VY3q0/GDgFCVC3eWoz6TCkh+AgqIgPxQ4CjQ6ESmpXOCPCjWEYSITgt6VD70vQLy1wVOEELEQ6yArItHQaN60tLRRvG1voBQlb2DlBW7LCBHfbWgHWC6QPRrDI0vO3Hjqx3VgdaX5nlUPPVPe4JQAVPGoBukxqAjnu6LxlMj0fVTetI8j4qn+xWQoTvFNJj0MzLNhzbAowxP3ysgRcPTTjttSDq5pvMRkBe/YlEBpw15tnxoxxYQOgt68U4QJ8iicyiwtOH07Lr/U4cDQoWlCac6LT2ipPaVyn96IlOg6L5o3SlKNP+19Vu/gxyVMC0EzZMWjhYilb+ArFeW1kVAiqQIyE0oajAKPtW5WL7vMJq/gBQVpoWjhaBGokdBuj6dRDSe5l8s02YYrYuAbEp6CxAQJ8ijVbyD3CkiIAISAYSOMDr6iw3/O2x69Kfyp3nSeKpb6giU0ofmQ99LG+Cf+9hn4ykB6VmRGp7G97L6+RS1BDUqzTOlA92XgDxUKlWIVCeczofm+SxeQB6UcYLQHrj+EeBd9BSQYt3fpaC0s013bLo+jS+WbzOMHkWozpsJDE12ui+PWEOFoEeXd2k4TpAi2rRjpDphap2zGbjT2Zb2QEFLGT6Vf9F+32Gp/a69N/oVK2W86XVS66eATRksZZhUA6SGp/Gp/QpIUXlqeBpPwSymHe+oAvJXeSfInQup4Wm8gFDk1+OdIBe5RHvE6oEjIAKCnJMyjEesF49Y018/jio0PQKl8pzWk65PJxoFClEfDKb7+np16w5CBT/KeKnC0btGpxBLGtH86XtTgNM8g55HS1F9BKQor4D0LstFeXcLE5AHqVOdTUAEJEIxNeS08Wg+Rx0Fp4+sdH3aaVM6R0y4sgjdl0esYkWmQaYGpiDT9amRBKRoJFoIWujpQlAQXpSl/XjKwEftN/Veug7VLT5BBKTtefQgLTT9WvUujUhAhi7dZ5tciI43+tdXpnUWEAFZ9JgT5CaLgAiIgDS+StEj5doEj/6S7h2EHpZ68U6Qk08QeolLFTR1pp3OJ5VnD5+fT9GjCH0v1ZOuP9144xNEQHolnjbqUWAKyIt3ASpgCsDUWZTmc5RRj3ovrW+vvfx8italk2frDjKdWGp9Aemd1amBO8aj71iKT/nEI9aDArSgtBBHdfKj3kv1TMDxtQatSydPJ0ihWrQQRxn1qPd2jFeQfTOE1qWTZxSQ6UsoXZ8KkhI8tc6mQ4p3w5QOR61Dv2LRPHc7YlEDUwPQ9alQKWOn1qH6TN+5UnrSdQSk6AQBWRdKQNY/ShRt9p8wj1h3cqQ6f2odWlABEZBFz0wbY/rye7Yjx7SeZ9uvd5BiK051/tQ6xbS/w85m7FQ+v+YOkuq0qQ5DDUbjqQFS8VTno/ZF30v3tUcjit5BUhsUkJuSexhgqWbTIFNw6McZ6sPdjlg0MVoIKux0PM0/FU91pjpM50nzEZAHxZwgTpB7SwiIgKCvc06Q/RqIdxA67+/iU0eRIzukd5B1A7QAoZ6il026/lEdlb43BRR9L9WT5knXp/E0Hxofv6SnNkjXofGpuwwFnE4EGi8gNwWobh0/OEEK1AnIuiELEr4UQicCjXeCvFSe3O8RtHApMOn2aZ50fRpP86HxAkIr8hCfMiotXOq9dPs0T7o+jaf50HgBoRURkEXFOmf4F6X/8zg1PI0/HJCESEmhUvnQdaYvlamJc7Z1numcylNAqJOH4gVkXVg6oQSkeNShxhvy/+ayNM+jDJMyXmodJ8imtW4B9GxJC1RMox0mIE6QtnkqDwrIukq0IVBgn719eh0nSIUOJ8imSgKSnVB/Ti2f9KB7wv+RZ9M5DwGNLaNX0EmHFl8JTr2XgpbKn04oOlk6dReQgeqmjEpTS71XQP4qLyDUhYX4lFELr/pPSOq9AiIg1HsoPmVU9NLGHY0eUWg+qXh6NErq7wRJVfFunWSBSHqp9zpBnCDEdzg2ZVT64tR7BeRFQGjhzhY/bST6u0DqCDGtM82THuHOuH7riDVdiOn1BaSn8BkNvLSTVH2/1haQO4WpAWghaDztwD3b15+i+tD8z7i+gAhImZAzGtgJUi5fPXC6k3sHWa9FSv89JpQTxAlS7ixOkKJUZ/sM+Czt6YIW5foOo/kc1WmpnjTPlH+mJ3X7kp7aIDUYjaeGpCN7Oh9qPJoPrWPKkPS908Cu6dY6YqU2SAtK4wWkdxeYNmTKPylgBYSS9RA/XVA6uY4CP2XIaT2Tk9cJUoBnuqACUijCQkgKWCdIT//vpwTkJkXKkNN6nnaCpEY/9TMVJBVPz+p0XzQ+ZbzpfVH96YRN5h89YgnIeqelhqfxArKuWMefAnKnKT1CJDsVhWEpXkAEZFEBOrJT8QLSw5rq7xGrp/PmJZpOBBovIL3CCUhPt/ZTVPBUvID0Skb1//UTJHU2ph2exqcMP20Aui8a37P93FOdy3Uqm10u6QLS+7pFQUvFp8yVWkdAikrSTkjjnSDFQuwcJiBFwanhabyAFAuxc5iAFAWnhqfxAlIsxM5hAlIUnBqexgtIsRA7hwlIUXBqeCps6pKbyjOVz9nAL5Z7M4x+/KF++Ergkl+x6Hf1sxme5iMgva+IAvLgnFTHpgaejhcQAVn0AB2pArJ+qqH6bJ6RXgzwiPUgYKrTesTqdVQBKRJNhaKk0yMBzUdABKRodS/p90KlQK6K//+41GSkjSK1X3qUpQ2K6kkb7Nr6fsW6UydlGFpQAbkpNq1/B2QBERDK84/4jvGWXiogL5Yi1WmPGvF09KeOTFQ3WiYBeVAsVbhUIWg+ApI90giIgFCWUTzt8NPxKPmVfy+LrnPZIxYVisbTCZKKp3nSTnuUYVLvpSCnjqB0ncO/YlEj0fiU4VMFTRUoZVSaT+q9KT2n1xGQkx8Rj7oTpYw3DWAqTzrB/3x6/mw8RTs2nQg0nuaTiqd5UqlTnXzawNPrCwh12tBESBWCGsYJsm6AVF1og3KCPNQlVQgBuSmQ0nN6nd3uIC8OgvjjRwlLj3B0gtB90c45fbSjhZ7er4AUj2TTnT9l1GnDCMhfJ0Qv6bQzTMdTIwnITQEBERDE5nTn94iVvaTTennE8oiFGoITxAmCDEM7kpd0JO9mMD0q03rFJ8jmjgxQgV+iQOuS/kv27jZUYFMBAdmUyIArKyAgV66+e99UQEA2JTLgygoIyJWr7943FRCQTYkMuLICAnLl6rv3TQUEZFMiA66sgIBcufrufVMBAdmUyIArKyAgV66+e99UQEA2JTLgygr8C14iurcArrfp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91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62132"/>
            <a:ext cx="8157592" cy="624370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anose="00000A00000000000000" pitchFamily="50" charset="-52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Autofit/>
          </a:bodyPr>
          <a:lstStyle/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Ознакомление с техникой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безопасности</a:t>
            </a: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;</a:t>
            </a:r>
            <a:endParaRPr lang="en-US" sz="1200" dirty="0">
              <a:latin typeface="Akrobat" panose="00000600000000000000" pitchFamily="50" charset="-52"/>
              <a:cs typeface="Times New Roman" panose="02020603050405020304" pitchFamily="18" charset="0"/>
            </a:endParaRP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</a:t>
            </a:r>
            <a:r>
              <a:rPr lang="ru-RU" sz="12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репозитория</a:t>
            </a: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 на </a:t>
            </a:r>
            <a:r>
              <a:rPr lang="en-US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GitHub</a:t>
            </a: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;</a:t>
            </a:r>
            <a:endParaRPr lang="ru-RU" sz="1200" dirty="0" smtClean="0">
              <a:latin typeface="Akrobat" panose="00000600000000000000" pitchFamily="50" charset="-52"/>
              <a:cs typeface="Times New Roman" panose="02020603050405020304" pitchFamily="18" charset="0"/>
            </a:endParaRP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Изучение требований к отчетной документации и правилам оформления отчетов, критериями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оценки;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Поиск аналогов, выбор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прототипа;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Выбор средств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реализации;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Формализация основных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функций;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Разработка карты или структуры сайта (</a:t>
            </a:r>
            <a:r>
              <a:rPr lang="ru-RU" sz="12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Mind</a:t>
            </a: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Map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);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Проектирование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интерфейсов;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Верстка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интерфейсов;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Определение групп пользователей. Создание </a:t>
            </a:r>
            <a:r>
              <a:rPr lang="ru-RU" sz="1200" dirty="0" err="1">
                <a:latin typeface="Akrobat" panose="00000600000000000000" pitchFamily="50" charset="-52"/>
                <a:cs typeface="Times New Roman" panose="02020603050405020304" pitchFamily="18" charset="0"/>
              </a:rPr>
              <a:t>Use-Case</a:t>
            </a: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диаграммы;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Проектирование базы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данных;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Проектирование классов. Создание диаграммы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классов;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Реализация авторизации и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регистрации;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Реализации управления ролями и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пользователями;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панели администратора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сайта;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форм для создания, редактирования и удаления 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данных;</a:t>
            </a:r>
          </a:p>
          <a:p>
            <a:pPr>
              <a:buClr>
                <a:srgbClr val="E3051B"/>
              </a:buClr>
              <a:buFont typeface="Wingdings" panose="05000000000000000000" pitchFamily="2" charset="2"/>
              <a:buChar char="ü"/>
            </a:pPr>
            <a:r>
              <a:rPr lang="ru-RU" sz="1200" dirty="0">
                <a:latin typeface="Akrobat" panose="00000600000000000000" pitchFamily="50" charset="-52"/>
                <a:cs typeface="Times New Roman" panose="02020603050405020304" pitchFamily="18" charset="0"/>
              </a:rPr>
              <a:t>Создание отображений </a:t>
            </a:r>
            <a:r>
              <a:rPr lang="ru-RU" sz="1200" dirty="0" err="1" smtClean="0">
                <a:latin typeface="Akrobat" panose="00000600000000000000" pitchFamily="50" charset="-52"/>
                <a:cs typeface="Times New Roman" panose="02020603050405020304" pitchFamily="18" charset="0"/>
              </a:rPr>
              <a:t>фронтенда</a:t>
            </a:r>
            <a:r>
              <a:rPr lang="ru-RU" sz="1200" dirty="0" smtClean="0">
                <a:latin typeface="Akrobat" panose="00000600000000000000" pitchFamily="50" charset="-52"/>
                <a:cs typeface="Times New Roman" panose="02020603050405020304" pitchFamily="18" charset="0"/>
              </a:rPr>
              <a:t>.</a:t>
            </a:r>
            <a:endParaRPr lang="ru-RU" sz="1200" dirty="0">
              <a:latin typeface="Akrobat" panose="00000600000000000000" pitchFamily="50" charset="-5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1230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7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98" y="0"/>
            <a:ext cx="8157592" cy="411510"/>
          </a:xfrm>
        </p:spPr>
        <p:txBody>
          <a:bodyPr>
            <a:noAutofit/>
          </a:bodyPr>
          <a:lstStyle/>
          <a:p>
            <a:pPr algn="l"/>
            <a:r>
              <a:rPr lang="ru-RU" sz="3200" dirty="0">
                <a:latin typeface="Akrobat Black" panose="00000A00000000000000" pitchFamily="50" charset="-52"/>
                <a:cs typeface="Times New Roman" panose="02020603050405020304" pitchFamily="18" charset="0"/>
              </a:rPr>
              <a:t>Обзор аналогов</a:t>
            </a: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188519"/>
              </p:ext>
            </p:extLst>
          </p:nvPr>
        </p:nvGraphicFramePr>
        <p:xfrm>
          <a:off x="681727" y="516849"/>
          <a:ext cx="7344816" cy="45242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770">
                  <a:extLst>
                    <a:ext uri="{9D8B030D-6E8A-4147-A177-3AD203B41FA5}">
                      <a16:colId xmlns:a16="http://schemas.microsoft.com/office/drawing/2014/main" val="482597503"/>
                    </a:ext>
                  </a:extLst>
                </a:gridCol>
                <a:gridCol w="927364">
                  <a:extLst>
                    <a:ext uri="{9D8B030D-6E8A-4147-A177-3AD203B41FA5}">
                      <a16:colId xmlns:a16="http://schemas.microsoft.com/office/drawing/2014/main" val="631065421"/>
                    </a:ext>
                  </a:extLst>
                </a:gridCol>
                <a:gridCol w="779145">
                  <a:extLst>
                    <a:ext uri="{9D8B030D-6E8A-4147-A177-3AD203B41FA5}">
                      <a16:colId xmlns:a16="http://schemas.microsoft.com/office/drawing/2014/main" val="1610376131"/>
                    </a:ext>
                  </a:extLst>
                </a:gridCol>
                <a:gridCol w="645353">
                  <a:extLst>
                    <a:ext uri="{9D8B030D-6E8A-4147-A177-3AD203B41FA5}">
                      <a16:colId xmlns:a16="http://schemas.microsoft.com/office/drawing/2014/main" val="811100435"/>
                    </a:ext>
                  </a:extLst>
                </a:gridCol>
                <a:gridCol w="699788">
                  <a:extLst>
                    <a:ext uri="{9D8B030D-6E8A-4147-A177-3AD203B41FA5}">
                      <a16:colId xmlns:a16="http://schemas.microsoft.com/office/drawing/2014/main" val="3616465674"/>
                    </a:ext>
                  </a:extLst>
                </a:gridCol>
                <a:gridCol w="918183">
                  <a:extLst>
                    <a:ext uri="{9D8B030D-6E8A-4147-A177-3AD203B41FA5}">
                      <a16:colId xmlns:a16="http://schemas.microsoft.com/office/drawing/2014/main" val="3748405465"/>
                    </a:ext>
                  </a:extLst>
                </a:gridCol>
                <a:gridCol w="832269">
                  <a:extLst>
                    <a:ext uri="{9D8B030D-6E8A-4147-A177-3AD203B41FA5}">
                      <a16:colId xmlns:a16="http://schemas.microsoft.com/office/drawing/2014/main" val="3339987955"/>
                    </a:ext>
                  </a:extLst>
                </a:gridCol>
                <a:gridCol w="1154944">
                  <a:extLst>
                    <a:ext uri="{9D8B030D-6E8A-4147-A177-3AD203B41FA5}">
                      <a16:colId xmlns:a16="http://schemas.microsoft.com/office/drawing/2014/main" val="1486818460"/>
                    </a:ext>
                  </a:extLst>
                </a:gridCol>
              </a:tblGrid>
              <a:tr h="247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ru-RU" sz="7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Купи батон!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За хлебом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 err="1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Едадил</a:t>
                      </a:r>
                      <a:endParaRPr lang="ru-RU" sz="7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Список покупок</a:t>
                      </a:r>
                      <a:endParaRPr lang="ru-RU" sz="7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За покупками: Listick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Remember the Milk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OI Shopping list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3099594388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Деление товаров по категориям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1666404069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Удобный интерфейс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3693716457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Красивая стилизация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4022223218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Поиск товара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141755557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Бесплатный доступ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1448338847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Возможность создания нескольких списков</a:t>
                      </a:r>
                      <a:endParaRPr lang="ru-RU" sz="7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1947351624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Наличие веб-версии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1546256710"/>
                  </a:ext>
                </a:extLst>
              </a:tr>
              <a:tr h="2356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Наличие мобильной версии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2635784533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Наличие </a:t>
                      </a:r>
                      <a:r>
                        <a:rPr lang="en-US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Desktop </a:t>
                      </a: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версии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978889409"/>
                  </a:ext>
                </a:extLst>
              </a:tr>
              <a:tr h="3705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Возможность сравнения цен на товары в разных магазинах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4168652115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Возможность просмотра наличия товара в магазине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3425181184"/>
                  </a:ext>
                </a:extLst>
              </a:tr>
              <a:tr h="353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Возможность оставлять отзывы (о товаре, магазине)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3051696076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Рейтинг магазинов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4025653325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Рейтинг товаров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2929896448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Вычеркивание покупок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2536720586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Возможность настройки напоминаний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1473483554"/>
                  </a:ext>
                </a:extLst>
              </a:tr>
              <a:tr h="3705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Возможность синхронизации списков между устройствами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730928489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Возможность пополнения словаря по продуктам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2692170424"/>
                  </a:ext>
                </a:extLst>
              </a:tr>
              <a:tr h="2470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Настройка приоритета товаров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2777073408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Наличие «кэшбэка»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</a:t>
                      </a:r>
                      <a:endParaRPr lang="ru-RU" sz="7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0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2523222708"/>
                  </a:ext>
                </a:extLst>
              </a:tr>
              <a:tr h="1235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17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18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21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5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19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24</a:t>
                      </a:r>
                      <a:endParaRPr lang="ru-RU" sz="7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700" dirty="0">
                          <a:effectLst/>
                          <a:latin typeface="Akrobat" panose="00000600000000000000" pitchFamily="50" charset="-52"/>
                          <a:cs typeface="Times New Roman" panose="02020603050405020304" pitchFamily="18" charset="0"/>
                        </a:rPr>
                        <a:t>17</a:t>
                      </a:r>
                      <a:endParaRPr lang="ru-RU" sz="7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239" marR="21239" marT="0" marB="0"/>
                </a:tc>
                <a:extLst>
                  <a:ext uri="{0D108BD9-81ED-4DB2-BD59-A6C34878D82A}">
                    <a16:rowId xmlns:a16="http://schemas.microsoft.com/office/drawing/2014/main" val="19415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37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3" y="-72429"/>
            <a:ext cx="8157592" cy="4670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anose="00000A00000000000000" pitchFamily="50" charset="-52"/>
                <a:cs typeface="Times New Roman" panose="02020603050405020304" pitchFamily="18" charset="0"/>
              </a:rPr>
              <a:t>Решение «задачи </a:t>
            </a:r>
            <a:r>
              <a:rPr lang="en-US" sz="3500" dirty="0" smtClean="0">
                <a:latin typeface="Akrobat Black" panose="00000A00000000000000" pitchFamily="50" charset="-52"/>
                <a:cs typeface="Times New Roman" panose="02020603050405020304" pitchFamily="18" charset="0"/>
              </a:rPr>
              <a:t>2</a:t>
            </a:r>
            <a:r>
              <a:rPr lang="ru-RU" sz="3500" dirty="0" smtClean="0">
                <a:latin typeface="Akrobat Black" panose="00000A00000000000000" pitchFamily="50" charset="-52"/>
                <a:cs typeface="Times New Roman" panose="02020603050405020304" pitchFamily="18" charset="0"/>
              </a:rPr>
              <a:t>»</a:t>
            </a:r>
            <a:endParaRPr lang="ru-RU" sz="3500" dirty="0">
              <a:latin typeface="Akrobat Black" panose="00000A00000000000000" pitchFamily="50" charset="-52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05863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6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4152"/>
              </p:ext>
            </p:extLst>
          </p:nvPr>
        </p:nvGraphicFramePr>
        <p:xfrm>
          <a:off x="683567" y="801005"/>
          <a:ext cx="7495379" cy="4240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7677">
                  <a:extLst>
                    <a:ext uri="{9D8B030D-6E8A-4147-A177-3AD203B41FA5}">
                      <a16:colId xmlns:a16="http://schemas.microsoft.com/office/drawing/2014/main" val="4250363282"/>
                    </a:ext>
                  </a:extLst>
                </a:gridCol>
                <a:gridCol w="2497677">
                  <a:extLst>
                    <a:ext uri="{9D8B030D-6E8A-4147-A177-3AD203B41FA5}">
                      <a16:colId xmlns:a16="http://schemas.microsoft.com/office/drawing/2014/main" val="2920779913"/>
                    </a:ext>
                  </a:extLst>
                </a:gridCol>
                <a:gridCol w="2500025">
                  <a:extLst>
                    <a:ext uri="{9D8B030D-6E8A-4147-A177-3AD203B41FA5}">
                      <a16:colId xmlns:a16="http://schemas.microsoft.com/office/drawing/2014/main" val="3040901709"/>
                    </a:ext>
                  </a:extLst>
                </a:gridCol>
              </a:tblGrid>
              <a:tr h="1813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Критерий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Допустимые значения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Комментарий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3099345129"/>
                  </a:ext>
                </a:extLst>
              </a:tr>
              <a:tr h="1826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Цвет шрифта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Чёрный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559730552"/>
                  </a:ext>
                </a:extLst>
              </a:tr>
              <a:tr h="1826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Тип шрифта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Times New Roman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 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2302193404"/>
                  </a:ext>
                </a:extLst>
              </a:tr>
              <a:tr h="6324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Начертание шрифта определений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Обычный/курсив, черный, </a:t>
                      </a: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Times New Roman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Допускается использование курсива для обозначения объектов и написания терминов и иных терминов на латыни.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3780672951"/>
                  </a:ext>
                </a:extLst>
              </a:tr>
              <a:tr h="537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Интервал для текста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Полуторный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Допускается одинарный при объеме отчета больше 500 страниц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3267719469"/>
                  </a:ext>
                </a:extLst>
              </a:tr>
              <a:tr h="538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Размеры полей документа (левое, правое, верхнее и нижнее)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Левое – 30 мм,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Правое – 15 мм,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Верхнее и нижнее – 20 мм.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4164676298"/>
                  </a:ext>
                </a:extLst>
              </a:tr>
              <a:tr h="3601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Шрифт для заголовков структурных элементов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Полужирный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 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2070759709"/>
                  </a:ext>
                </a:extLst>
              </a:tr>
              <a:tr h="3601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Расположение заголовков структурных элементов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 середине строки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Без точки в конце, прописными буквами, не подчеркивая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1931719691"/>
                  </a:ext>
                </a:extLst>
              </a:tr>
              <a:tr h="6324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Расположение нумерации страниц отчета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Номер страницы проставляется в центре нижней части страницы без точки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Приложения, которые приведены в отчете о НИР и имеющие собственную нумерацию, допускается не нумеровать.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2174794412"/>
                  </a:ext>
                </a:extLst>
              </a:tr>
              <a:tr h="6324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Нужна ли нумерация титульного листа? 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Нет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Номер страницы на титульном листе не проставляют, но титульный лист включают в общую нумерацию страниц отчета.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671" marR="31742" marT="4883" marB="0"/>
                </a:tc>
                <a:extLst>
                  <a:ext uri="{0D108BD9-81ED-4DB2-BD59-A6C34878D82A}">
                    <a16:rowId xmlns:a16="http://schemas.microsoft.com/office/drawing/2014/main" val="45666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349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1291"/>
            <a:ext cx="8157592" cy="462337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anose="00000A00000000000000" pitchFamily="50" charset="-52"/>
                <a:cs typeface="Aharoni" panose="02010803020104030203" pitchFamily="2" charset="-79"/>
              </a:rPr>
              <a:t>Решение «задачи 2»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235" y="136472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7</a:t>
            </a:fld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31178"/>
              </p:ext>
            </p:extLst>
          </p:nvPr>
        </p:nvGraphicFramePr>
        <p:xfrm>
          <a:off x="611560" y="522184"/>
          <a:ext cx="7581529" cy="4597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6384">
                  <a:extLst>
                    <a:ext uri="{9D8B030D-6E8A-4147-A177-3AD203B41FA5}">
                      <a16:colId xmlns:a16="http://schemas.microsoft.com/office/drawing/2014/main" val="526599898"/>
                    </a:ext>
                  </a:extLst>
                </a:gridCol>
                <a:gridCol w="2526384">
                  <a:extLst>
                    <a:ext uri="{9D8B030D-6E8A-4147-A177-3AD203B41FA5}">
                      <a16:colId xmlns:a16="http://schemas.microsoft.com/office/drawing/2014/main" val="1545178641"/>
                    </a:ext>
                  </a:extLst>
                </a:gridCol>
                <a:gridCol w="2528761">
                  <a:extLst>
                    <a:ext uri="{9D8B030D-6E8A-4147-A177-3AD203B41FA5}">
                      <a16:colId xmlns:a16="http://schemas.microsoft.com/office/drawing/2014/main" val="342811478"/>
                    </a:ext>
                  </a:extLst>
                </a:gridCol>
              </a:tblGrid>
              <a:tr h="1512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Нумерация разделов и подразделов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Разделы должны иметь порядковые номера в пределах всего отчета, обозначенные арабскими цифрами без точки и расположенные с абзацного отступа. Подразделы должны иметь нумерацию в пределах каждого раздела. Номер подраздела состоит из номеров раздела и подраздела, разделенных точкой.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 конце номера подраздела точка не ставится. Разделы, как и подразделы, могут состоять из одного или нескольких пунктов.  Если отчет не имеет подразделов, то нумерация пунктов в нем должна быть в пределах каждого раздела и номер пункта должен состоять из номеров раздела и пункта, разделенных точкой. В конце номера пункта точка не ставится. Если отчет имеет подразделы, то нумерация пунктов должна быть в пределах подраздела и номер пункта должен состоять из номеров раздела, подраздела и пункта, разделенных точками.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extLst>
                  <a:ext uri="{0D108BD9-81ED-4DB2-BD59-A6C34878D82A}">
                    <a16:rowId xmlns:a16="http://schemas.microsoft.com/office/drawing/2014/main" val="173936525"/>
                  </a:ext>
                </a:extLst>
              </a:tr>
              <a:tr h="1008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Шрифт, положение и шаблон подписей к рисункам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Иллюстрации следует располагать в отчете непосредственно после текста отчета, где они упоминаются впервые, или на следующей странице (по возможности ближе к соответствующим частям текста отчета). На все иллюстрации в отчете должны быть даны ссылки. При ссылке необходимо писать слово "рисунок" и его номер, например: "в соответствии с рисунком 2" и т.д.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Если наименование рисунка состоит из нескольких строк, то его следует записывать через один межстрочный интервал. Наименование рисунка приводят с прописной буквы без точки в конце. Перенос слов в наименовании графического материала не допускается.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extLst>
                  <a:ext uri="{0D108BD9-81ED-4DB2-BD59-A6C34878D82A}">
                    <a16:rowId xmlns:a16="http://schemas.microsoft.com/office/drawing/2014/main" val="2179377516"/>
                  </a:ext>
                </a:extLst>
              </a:tr>
              <a:tr h="1656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Положение подписи к таблице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Таблицу следует располагать непосредственно после текста, в котором она упоминается впервые, или на следующей странице.  Таблицу с большим количеством строк допускается переносить на другую страницу. При переносе части таблицы на другую страницу слово "Таблица", ее номер и наименование указывают один раз слева над первой частью таблицы, а над другими частями также слева пишут слова "Продолжение таблицы" и указывают номер таблицы.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На все таблицы в отчете должны быть ссылки. При ссылке следует печатать слово "таблица" с указанием ее номера.  Наименование таблицы, при ее наличии, должно отражать ее содержание, быть точным, кратким. Наименование следует помещать над таблицей слева, без абзацного отступа в следующем формате: Таблица Номер таблицы – Наименование таблицы.  Наименование таблицы приводят с прописной буквы без точки в конце. Если наименование таблицы занимает две строки и более, то его следует записывать через один межстрочный интервал.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963" marR="20191" marT="3106" marB="0"/>
                </a:tc>
                <a:extLst>
                  <a:ext uri="{0D108BD9-81ED-4DB2-BD59-A6C34878D82A}">
                    <a16:rowId xmlns:a16="http://schemas.microsoft.com/office/drawing/2014/main" val="649674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71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3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2163"/>
              </p:ext>
            </p:extLst>
          </p:nvPr>
        </p:nvGraphicFramePr>
        <p:xfrm>
          <a:off x="683568" y="783879"/>
          <a:ext cx="7581528" cy="4164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2495">
                  <a:extLst>
                    <a:ext uri="{9D8B030D-6E8A-4147-A177-3AD203B41FA5}">
                      <a16:colId xmlns:a16="http://schemas.microsoft.com/office/drawing/2014/main" val="3840365538"/>
                    </a:ext>
                  </a:extLst>
                </a:gridCol>
                <a:gridCol w="957253">
                  <a:extLst>
                    <a:ext uri="{9D8B030D-6E8A-4147-A177-3AD203B41FA5}">
                      <a16:colId xmlns:a16="http://schemas.microsoft.com/office/drawing/2014/main" val="1164789722"/>
                    </a:ext>
                  </a:extLst>
                </a:gridCol>
                <a:gridCol w="804256">
                  <a:extLst>
                    <a:ext uri="{9D8B030D-6E8A-4147-A177-3AD203B41FA5}">
                      <a16:colId xmlns:a16="http://schemas.microsoft.com/office/drawing/2014/main" val="1654225375"/>
                    </a:ext>
                  </a:extLst>
                </a:gridCol>
                <a:gridCol w="666151">
                  <a:extLst>
                    <a:ext uri="{9D8B030D-6E8A-4147-A177-3AD203B41FA5}">
                      <a16:colId xmlns:a16="http://schemas.microsoft.com/office/drawing/2014/main" val="210971552"/>
                    </a:ext>
                  </a:extLst>
                </a:gridCol>
                <a:gridCol w="722341">
                  <a:extLst>
                    <a:ext uri="{9D8B030D-6E8A-4147-A177-3AD203B41FA5}">
                      <a16:colId xmlns:a16="http://schemas.microsoft.com/office/drawing/2014/main" val="2318207998"/>
                    </a:ext>
                  </a:extLst>
                </a:gridCol>
                <a:gridCol w="947775">
                  <a:extLst>
                    <a:ext uri="{9D8B030D-6E8A-4147-A177-3AD203B41FA5}">
                      <a16:colId xmlns:a16="http://schemas.microsoft.com/office/drawing/2014/main" val="1152545235"/>
                    </a:ext>
                  </a:extLst>
                </a:gridCol>
                <a:gridCol w="859091">
                  <a:extLst>
                    <a:ext uri="{9D8B030D-6E8A-4147-A177-3AD203B41FA5}">
                      <a16:colId xmlns:a16="http://schemas.microsoft.com/office/drawing/2014/main" val="3229576821"/>
                    </a:ext>
                  </a:extLst>
                </a:gridCol>
                <a:gridCol w="1192166">
                  <a:extLst>
                    <a:ext uri="{9D8B030D-6E8A-4147-A177-3AD203B41FA5}">
                      <a16:colId xmlns:a16="http://schemas.microsoft.com/office/drawing/2014/main" val="3197014719"/>
                    </a:ext>
                  </a:extLst>
                </a:gridCol>
              </a:tblGrid>
              <a:tr h="567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Критерий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Купи батон!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За хлебом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Едадил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Список покупок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За покупками: Listick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Remember the Milk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OI Shopping list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3487912066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Деление товаров по категориям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21515500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Удобный интерфейс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2365559569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Красивая стилизация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3675488375"/>
                  </a:ext>
                </a:extLst>
              </a:tr>
              <a:tr h="1892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Поиск товара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1901918668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Бесплатный доступ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967358481"/>
                  </a:ext>
                </a:extLst>
              </a:tr>
              <a:tr h="757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создания нескольких списков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1535742600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Наличие веб-версии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2999163006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Наличие мобильной версии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2446039197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Наличие </a:t>
                      </a:r>
                      <a:r>
                        <a:rPr lang="en-US" sz="900">
                          <a:effectLst/>
                          <a:latin typeface="Akrobat" panose="00000600000000000000" pitchFamily="50" charset="-52"/>
                        </a:rPr>
                        <a:t>Desktop </a:t>
                      </a: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версии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062" marR="54062" marT="0" marB="0"/>
                </a:tc>
                <a:extLst>
                  <a:ext uri="{0D108BD9-81ED-4DB2-BD59-A6C34878D82A}">
                    <a16:rowId xmlns:a16="http://schemas.microsoft.com/office/drawing/2014/main" val="1883106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38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860"/>
            <a:ext cx="8157592" cy="409418"/>
          </a:xfrm>
        </p:spPr>
        <p:txBody>
          <a:bodyPr>
            <a:noAutofit/>
          </a:bodyPr>
          <a:lstStyle/>
          <a:p>
            <a:pPr algn="l"/>
            <a:r>
              <a:rPr lang="ru-RU" sz="3500" dirty="0">
                <a:latin typeface="Akrobat Black" pitchFamily="50" charset="-52"/>
              </a:rPr>
              <a:t>Решение «задачи </a:t>
            </a:r>
            <a:r>
              <a:rPr lang="en-US" sz="3500" dirty="0">
                <a:latin typeface="Akrobat Black" pitchFamily="50" charset="-52"/>
              </a:rPr>
              <a:t>3</a:t>
            </a:r>
            <a:r>
              <a:rPr lang="ru-RU" sz="3500" dirty="0" smtClean="0">
                <a:latin typeface="Akrobat Black" pitchFamily="50" charset="-52"/>
              </a:rPr>
              <a:t>»</a:t>
            </a:r>
            <a:endParaRPr lang="ru-RU" sz="3500" dirty="0">
              <a:latin typeface="Akrobat Black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131590"/>
            <a:ext cx="7560840" cy="3378502"/>
          </a:xfrm>
        </p:spPr>
        <p:txBody>
          <a:bodyPr>
            <a:normAutofit/>
          </a:bodyPr>
          <a:lstStyle/>
          <a:p>
            <a:pPr marL="0" indent="0">
              <a:buClr>
                <a:srgbClr val="E3051B"/>
              </a:buClr>
              <a:buNone/>
            </a:pPr>
            <a:endParaRPr lang="ru-RU" sz="2400" dirty="0">
              <a:latin typeface="Akrobat" pitchFamily="50" charset="-52"/>
            </a:endParaRPr>
          </a:p>
          <a:p>
            <a:pPr marL="0" indent="0">
              <a:buNone/>
            </a:pPr>
            <a:endParaRPr lang="ru-RU" sz="2400" dirty="0">
              <a:latin typeface="Akrobat" pitchFamily="50" charset="-52"/>
            </a:endParaRPr>
          </a:p>
        </p:txBody>
      </p:sp>
      <p:pic>
        <p:nvPicPr>
          <p:cNvPr id="1026" name="Picture 2" descr="C:\Users\dead1\Downloads\LOGO_CMY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9860"/>
            <a:ext cx="1743820" cy="5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D0B6A-FAA0-49AE-BE0B-111F9F9521BB}" type="slidenum">
              <a:rPr lang="ru-RU" smtClean="0"/>
              <a:t>9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352687"/>
              </p:ext>
            </p:extLst>
          </p:nvPr>
        </p:nvGraphicFramePr>
        <p:xfrm>
          <a:off x="819282" y="512465"/>
          <a:ext cx="7344818" cy="4244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770">
                  <a:extLst>
                    <a:ext uri="{9D8B030D-6E8A-4147-A177-3AD203B41FA5}">
                      <a16:colId xmlns:a16="http://schemas.microsoft.com/office/drawing/2014/main" val="456967871"/>
                    </a:ext>
                  </a:extLst>
                </a:gridCol>
                <a:gridCol w="927365">
                  <a:extLst>
                    <a:ext uri="{9D8B030D-6E8A-4147-A177-3AD203B41FA5}">
                      <a16:colId xmlns:a16="http://schemas.microsoft.com/office/drawing/2014/main" val="1116122928"/>
                    </a:ext>
                  </a:extLst>
                </a:gridCol>
                <a:gridCol w="779145">
                  <a:extLst>
                    <a:ext uri="{9D8B030D-6E8A-4147-A177-3AD203B41FA5}">
                      <a16:colId xmlns:a16="http://schemas.microsoft.com/office/drawing/2014/main" val="582791495"/>
                    </a:ext>
                  </a:extLst>
                </a:gridCol>
                <a:gridCol w="645353">
                  <a:extLst>
                    <a:ext uri="{9D8B030D-6E8A-4147-A177-3AD203B41FA5}">
                      <a16:colId xmlns:a16="http://schemas.microsoft.com/office/drawing/2014/main" val="4003774987"/>
                    </a:ext>
                  </a:extLst>
                </a:gridCol>
                <a:gridCol w="699787">
                  <a:extLst>
                    <a:ext uri="{9D8B030D-6E8A-4147-A177-3AD203B41FA5}">
                      <a16:colId xmlns:a16="http://schemas.microsoft.com/office/drawing/2014/main" val="1203097941"/>
                    </a:ext>
                  </a:extLst>
                </a:gridCol>
                <a:gridCol w="918185">
                  <a:extLst>
                    <a:ext uri="{9D8B030D-6E8A-4147-A177-3AD203B41FA5}">
                      <a16:colId xmlns:a16="http://schemas.microsoft.com/office/drawing/2014/main" val="58596793"/>
                    </a:ext>
                  </a:extLst>
                </a:gridCol>
                <a:gridCol w="832269">
                  <a:extLst>
                    <a:ext uri="{9D8B030D-6E8A-4147-A177-3AD203B41FA5}">
                      <a16:colId xmlns:a16="http://schemas.microsoft.com/office/drawing/2014/main" val="3757600873"/>
                    </a:ext>
                  </a:extLst>
                </a:gridCol>
                <a:gridCol w="1154944">
                  <a:extLst>
                    <a:ext uri="{9D8B030D-6E8A-4147-A177-3AD203B41FA5}">
                      <a16:colId xmlns:a16="http://schemas.microsoft.com/office/drawing/2014/main" val="1106643485"/>
                    </a:ext>
                  </a:extLst>
                </a:gridCol>
              </a:tblGrid>
              <a:tr h="493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Возможность сравнения цен на товары в разных магазинах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2131094591"/>
                  </a:ext>
                </a:extLst>
              </a:tr>
              <a:tr h="493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просмотра наличия товара в магазине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2320284284"/>
                  </a:ext>
                </a:extLst>
              </a:tr>
              <a:tr h="493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оставлять отзывы (о товаре, магазине)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2833462429"/>
                  </a:ext>
                </a:extLst>
              </a:tr>
              <a:tr h="246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Рейтинг магазинов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1682019976"/>
                  </a:ext>
                </a:extLst>
              </a:tr>
              <a:tr h="1234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Рейтинг товаров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401202156"/>
                  </a:ext>
                </a:extLst>
              </a:tr>
              <a:tr h="246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Вычеркивание покупок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2101113863"/>
                  </a:ext>
                </a:extLst>
              </a:tr>
              <a:tr h="370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настройки напоминаний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2056895075"/>
                  </a:ext>
                </a:extLst>
              </a:tr>
              <a:tr h="493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синхронизации списков между устройствами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3670645399"/>
                  </a:ext>
                </a:extLst>
              </a:tr>
              <a:tr h="493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Возможность пополнения словаря по продуктам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1196747954"/>
                  </a:ext>
                </a:extLst>
              </a:tr>
              <a:tr h="370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Настройка приоритета товаров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1032623646"/>
                  </a:ext>
                </a:extLst>
              </a:tr>
              <a:tr h="246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Наличие «кэшбэка»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0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2623759701"/>
                  </a:ext>
                </a:extLst>
              </a:tr>
              <a:tr h="1234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ИТОГО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17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18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21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5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19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Akrobat" panose="00000600000000000000" pitchFamily="50" charset="-52"/>
                        </a:rPr>
                        <a:t>24</a:t>
                      </a:r>
                      <a:endParaRPr lang="ru-RU" sz="90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Akrobat" panose="00000600000000000000" pitchFamily="50" charset="-52"/>
                        </a:rPr>
                        <a:t>17</a:t>
                      </a:r>
                      <a:endParaRPr lang="ru-RU" sz="900" dirty="0">
                        <a:effectLst/>
                        <a:latin typeface="Akrobat" panose="00000600000000000000" pitchFamily="50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981" marR="34981" marT="0" marB="0"/>
                </a:tc>
                <a:extLst>
                  <a:ext uri="{0D108BD9-81ED-4DB2-BD59-A6C34878D82A}">
                    <a16:rowId xmlns:a16="http://schemas.microsoft.com/office/drawing/2014/main" val="356407142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9282" y="4729034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Akrobat" panose="00000600000000000000" pitchFamily="50" charset="-52"/>
              </a:rPr>
              <a:t>Шкала оценки: «0» - критерий отсутствует, «1» - критерий реализован частично, «2» - критерий реализован полностью.</a:t>
            </a:r>
            <a:endParaRPr lang="ru-RU" sz="1200" dirty="0">
              <a:latin typeface="Akrobat" panose="000006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582247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2584</Words>
  <Application>Microsoft Office PowerPoint</Application>
  <PresentationFormat>Экран (16:9)</PresentationFormat>
  <Paragraphs>714</Paragraphs>
  <Slides>36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4" baseType="lpstr">
      <vt:lpstr>Aharoni</vt:lpstr>
      <vt:lpstr>Akrobat</vt:lpstr>
      <vt:lpstr>Akrobat Black</vt:lpstr>
      <vt:lpstr>Arial</vt:lpstr>
      <vt:lpstr>Calibri</vt:lpstr>
      <vt:lpstr>Times New Roman</vt:lpstr>
      <vt:lpstr>Wingdings</vt:lpstr>
      <vt:lpstr>Тема Office</vt:lpstr>
      <vt:lpstr>«Проектирование и разработка сервиса для ведения списков покупок» </vt:lpstr>
      <vt:lpstr>Актуальность работы</vt:lpstr>
      <vt:lpstr>Цель работы</vt:lpstr>
      <vt:lpstr>Задачи</vt:lpstr>
      <vt:lpstr>Обзор аналогов</vt:lpstr>
      <vt:lpstr>Решение «задачи 2»</vt:lpstr>
      <vt:lpstr>Решение «задачи 2»</vt:lpstr>
      <vt:lpstr>Решение «задачи 3»</vt:lpstr>
      <vt:lpstr>Решение «задачи 3»</vt:lpstr>
      <vt:lpstr>Решение «задачи 4»</vt:lpstr>
      <vt:lpstr>Решение «задачи 4»</vt:lpstr>
      <vt:lpstr>Решение «задачи 5»</vt:lpstr>
      <vt:lpstr>Решение «задачи 5»</vt:lpstr>
      <vt:lpstr>Решение «задачи 6»</vt:lpstr>
      <vt:lpstr>Решение «задачи 8»</vt:lpstr>
      <vt:lpstr>Решение «задачи 8»</vt:lpstr>
      <vt:lpstr>Решение «задачи 8»</vt:lpstr>
      <vt:lpstr>Решение «задачи 8»</vt:lpstr>
      <vt:lpstr>Решение «задачи 8»</vt:lpstr>
      <vt:lpstr>Решение «задачи 8»</vt:lpstr>
      <vt:lpstr>Решение «задачи 9»</vt:lpstr>
      <vt:lpstr>Решение «задачи 9»</vt:lpstr>
      <vt:lpstr>Решение «задачи 10»</vt:lpstr>
      <vt:lpstr>Решение «задачи 11»</vt:lpstr>
      <vt:lpstr>Решение «задачи 12»</vt:lpstr>
      <vt:lpstr>Решение «задачи 12»</vt:lpstr>
      <vt:lpstr>Решение «задачи 12»</vt:lpstr>
      <vt:lpstr>Решение «задачи 14»</vt:lpstr>
      <vt:lpstr>Решение «задачи 14»</vt:lpstr>
      <vt:lpstr>Решение «задачи 15»</vt:lpstr>
      <vt:lpstr>Решение «задачи 15»</vt:lpstr>
      <vt:lpstr>Решение «задачи 15»</vt:lpstr>
      <vt:lpstr>Решение «задачи 15»</vt:lpstr>
      <vt:lpstr>Результаты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методов машинного зрения  с распределением нагрузки для контроля посещаемости занятий</dc:title>
  <dc:creator>Андрей Бережков</dc:creator>
  <cp:lastModifiedBy>Lev</cp:lastModifiedBy>
  <cp:revision>42</cp:revision>
  <dcterms:created xsi:type="dcterms:W3CDTF">2020-02-25T08:02:49Z</dcterms:created>
  <dcterms:modified xsi:type="dcterms:W3CDTF">2020-06-20T13:17:43Z</dcterms:modified>
</cp:coreProperties>
</file>